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sldIdLst>
    <p:sldId id="257" r:id="rId5"/>
    <p:sldId id="256" r:id="rId6"/>
    <p:sldId id="279" r:id="rId7"/>
    <p:sldId id="284" r:id="rId8"/>
    <p:sldId id="280" r:id="rId9"/>
    <p:sldId id="260" r:id="rId10"/>
    <p:sldId id="261" r:id="rId11"/>
    <p:sldId id="291" r:id="rId12"/>
    <p:sldId id="292" r:id="rId13"/>
    <p:sldId id="293" r:id="rId14"/>
    <p:sldId id="294" r:id="rId15"/>
    <p:sldId id="290" r:id="rId16"/>
    <p:sldId id="265" r:id="rId17"/>
    <p:sldId id="267" r:id="rId18"/>
    <p:sldId id="268" r:id="rId19"/>
    <p:sldId id="283" r:id="rId20"/>
    <p:sldId id="287" r:id="rId21"/>
    <p:sldId id="270" r:id="rId22"/>
    <p:sldId id="271" r:id="rId23"/>
    <p:sldId id="276" r:id="rId24"/>
    <p:sldId id="277" r:id="rId25"/>
    <p:sldId id="278" r:id="rId26"/>
    <p:sldId id="27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obel Owens" initials="IO" lastIdx="1" clrIdx="0">
    <p:extLst>
      <p:ext uri="{19B8F6BF-5375-455C-9EA6-DF929625EA0E}">
        <p15:presenceInfo xmlns:p15="http://schemas.microsoft.com/office/powerpoint/2012/main" userId="S::IsobelOwens@openvie.com::886b910e-374c-498c-8209-4a63828babfc" providerId="AD"/>
      </p:ext>
    </p:extLst>
  </p:cmAuthor>
  <p:cmAuthor id="2" name="Luciana Strait" initials="LS" lastIdx="7" clrIdx="1">
    <p:extLst>
      <p:ext uri="{19B8F6BF-5375-455C-9EA6-DF929625EA0E}">
        <p15:presenceInfo xmlns:p15="http://schemas.microsoft.com/office/powerpoint/2012/main" userId="S::LucianaStrait@Openvie.com::3bdb01da-727f-42ab-a0f8-a43bfcf262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64AC"/>
    <a:srgbClr val="F7F7F7"/>
    <a:srgbClr val="112A3E"/>
    <a:srgbClr val="ED571B"/>
    <a:srgbClr val="0063C3"/>
    <a:srgbClr val="F09918"/>
    <a:srgbClr val="147B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706C37-3558-4190-AE3A-A0F81994EF8D}" v="129" dt="2020-04-16T14:33:53.3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04" autoAdjust="0"/>
    <p:restoredTop sz="94660"/>
  </p:normalViewPr>
  <p:slideViewPr>
    <p:cSldViewPr snapToGrid="0">
      <p:cViewPr>
        <p:scale>
          <a:sx n="100" d="100"/>
          <a:sy n="100" d="100"/>
        </p:scale>
        <p:origin x="2864" y="1408"/>
      </p:cViewPr>
      <p:guideLst>
        <p:guide orient="horz" pos="2160"/>
        <p:guide pos="3840"/>
      </p:guideLst>
    </p:cSldViewPr>
  </p:slideViewPr>
  <p:notesTextViewPr>
    <p:cViewPr>
      <p:scale>
        <a:sx n="1" d="1"/>
        <a:sy n="1" d="1"/>
      </p:scale>
      <p:origin x="0" y="0"/>
    </p:cViewPr>
  </p:notesTextViewPr>
  <p:sorterViewPr>
    <p:cViewPr>
      <p:scale>
        <a:sx n="100" d="100"/>
        <a:sy n="100" d="100"/>
      </p:scale>
      <p:origin x="0" y="-475"/>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134861-1970-46ED-A9A0-5F07593AD87E}" type="doc">
      <dgm:prSet loTypeId="urn:microsoft.com/office/officeart/2016/7/layout/LinearArrow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68F05096-B8FA-4980-9D73-7B93198B1D8D}">
      <dgm:prSet custT="1"/>
      <dgm:spPr>
        <a:solidFill>
          <a:schemeClr val="bg1">
            <a:lumMod val="85000"/>
          </a:schemeClr>
        </a:solidFill>
        <a:ln>
          <a:solidFill>
            <a:schemeClr val="bg1">
              <a:lumMod val="75000"/>
            </a:schemeClr>
          </a:solidFill>
        </a:ln>
      </dgm:spPr>
      <dgm:t>
        <a:bodyPr anchor="ctr"/>
        <a:lstStyle/>
        <a:p>
          <a:pPr algn="ctr"/>
          <a:r>
            <a:rPr lang="en-GB" sz="1600" b="1" dirty="0">
              <a:solidFill>
                <a:schemeClr val="tx1"/>
              </a:solidFill>
            </a:rPr>
            <a:t>Understand what the current molecular radiotherapy service looks like</a:t>
          </a:r>
          <a:endParaRPr lang="en-US" sz="1600" b="1" dirty="0">
            <a:solidFill>
              <a:schemeClr val="tx1"/>
            </a:solidFill>
          </a:endParaRPr>
        </a:p>
      </dgm:t>
    </dgm:pt>
    <dgm:pt modelId="{4818F458-F8B3-430C-A78B-CD91AEFF3F1E}" type="parTrans" cxnId="{03123126-AFFE-4EFF-B6C0-B679B728CECB}">
      <dgm:prSet/>
      <dgm:spPr/>
      <dgm:t>
        <a:bodyPr/>
        <a:lstStyle/>
        <a:p>
          <a:endParaRPr lang="en-US"/>
        </a:p>
      </dgm:t>
    </dgm:pt>
    <dgm:pt modelId="{95257326-BC8C-423E-B6E3-5A6057DAC959}" type="sibTrans" cxnId="{03123126-AFFE-4EFF-B6C0-B679B728CECB}">
      <dgm:prSet phldrT="1" phldr="0"/>
      <dgm:spPr>
        <a:solidFill>
          <a:schemeClr val="tx1"/>
        </a:solidFill>
        <a:ln>
          <a:solidFill>
            <a:schemeClr val="tx1"/>
          </a:solidFill>
        </a:ln>
      </dgm:spPr>
      <dgm:t>
        <a:bodyPr/>
        <a:lstStyle/>
        <a:p>
          <a:r>
            <a:rPr lang="en-US" b="0"/>
            <a:t>1</a:t>
          </a:r>
          <a:endParaRPr lang="en-US" b="0" dirty="0"/>
        </a:p>
      </dgm:t>
    </dgm:pt>
    <dgm:pt modelId="{4C75202F-A6BA-40C1-87A1-DE0DA7FA88C7}">
      <dgm:prSet custT="1"/>
      <dgm:spPr>
        <a:solidFill>
          <a:schemeClr val="bg1">
            <a:lumMod val="85000"/>
          </a:schemeClr>
        </a:solidFill>
        <a:ln>
          <a:solidFill>
            <a:schemeClr val="bg1">
              <a:lumMod val="75000"/>
            </a:schemeClr>
          </a:solidFill>
        </a:ln>
      </dgm:spPr>
      <dgm:t>
        <a:bodyPr anchor="ctr"/>
        <a:lstStyle/>
        <a:p>
          <a:pPr algn="ctr"/>
          <a:r>
            <a:rPr lang="en-GB" sz="1600" b="1" dirty="0">
              <a:solidFill>
                <a:schemeClr val="tx1"/>
              </a:solidFill>
            </a:rPr>
            <a:t>Evaluate the current provision and identify opportunities to optimise the service model</a:t>
          </a:r>
          <a:endParaRPr lang="en-US" sz="1600" b="1" dirty="0">
            <a:solidFill>
              <a:schemeClr val="tx1"/>
            </a:solidFill>
          </a:endParaRPr>
        </a:p>
      </dgm:t>
    </dgm:pt>
    <dgm:pt modelId="{F966852F-5672-4427-9924-9B1EFCB226BE}" type="parTrans" cxnId="{638C8B73-9C63-4346-A2E1-340389B8A85F}">
      <dgm:prSet/>
      <dgm:spPr/>
      <dgm:t>
        <a:bodyPr/>
        <a:lstStyle/>
        <a:p>
          <a:endParaRPr lang="en-US"/>
        </a:p>
      </dgm:t>
    </dgm:pt>
    <dgm:pt modelId="{593C43FB-3B15-4BFA-9E33-4DA714E199BC}" type="sibTrans" cxnId="{638C8B73-9C63-4346-A2E1-340389B8A85F}">
      <dgm:prSet phldrT="2" phldr="0"/>
      <dgm:spPr>
        <a:solidFill>
          <a:schemeClr val="tx1"/>
        </a:solidFill>
        <a:ln>
          <a:solidFill>
            <a:schemeClr val="tx1"/>
          </a:solidFill>
        </a:ln>
      </dgm:spPr>
      <dgm:t>
        <a:bodyPr/>
        <a:lstStyle/>
        <a:p>
          <a:r>
            <a:rPr lang="en-US" b="0"/>
            <a:t>2</a:t>
          </a:r>
          <a:endParaRPr lang="en-US" b="0" dirty="0"/>
        </a:p>
      </dgm:t>
    </dgm:pt>
    <dgm:pt modelId="{8271141A-4875-4301-B53B-51EF51D9A9A8}">
      <dgm:prSet custT="1"/>
      <dgm:spPr>
        <a:solidFill>
          <a:schemeClr val="bg1">
            <a:lumMod val="85000"/>
          </a:schemeClr>
        </a:solidFill>
        <a:ln w="12700" cap="flat" cmpd="sng" algn="ctr">
          <a:solidFill>
            <a:schemeClr val="bg1">
              <a:lumMod val="75000"/>
            </a:schemeClr>
          </a:solidFill>
          <a:prstDash val="solid"/>
          <a:miter lim="800000"/>
        </a:ln>
        <a:effectLst/>
      </dgm:spPr>
      <dgm:t>
        <a:bodyPr spcFirstLastPara="0" vert="horz" wrap="square" lIns="186633" tIns="165100" rIns="186633" bIns="165100" numCol="1" spcCol="1270" anchor="ctr" anchorCtr="0"/>
        <a:lstStyle/>
        <a:p>
          <a:pPr marL="0" lvl="0" indent="0" algn="ctr" defTabSz="533400">
            <a:lnSpc>
              <a:spcPct val="90000"/>
            </a:lnSpc>
            <a:spcBef>
              <a:spcPct val="0"/>
            </a:spcBef>
            <a:spcAft>
              <a:spcPct val="35000"/>
            </a:spcAft>
            <a:buNone/>
          </a:pPr>
          <a:r>
            <a:rPr lang="en-GB" sz="1600" b="1" kern="1200" dirty="0">
              <a:solidFill>
                <a:schemeClr val="tx1"/>
              </a:solidFill>
              <a:latin typeface="Calibri" panose="020F0502020204030204"/>
              <a:ea typeface="+mn-ea"/>
              <a:cs typeface="+mn-cs"/>
            </a:rPr>
            <a:t>Consider alternative models of care and select the approach to take forward</a:t>
          </a:r>
          <a:endParaRPr lang="en-US" sz="1600" b="1" kern="1200" dirty="0">
            <a:solidFill>
              <a:schemeClr val="tx1"/>
            </a:solidFill>
            <a:latin typeface="Calibri" panose="020F0502020204030204"/>
            <a:ea typeface="+mn-ea"/>
            <a:cs typeface="+mn-cs"/>
          </a:endParaRPr>
        </a:p>
      </dgm:t>
    </dgm:pt>
    <dgm:pt modelId="{6F3FFAD2-632E-41FA-B835-47947AA21B8A}" type="parTrans" cxnId="{3B0264C5-0100-4AFC-B691-B9F4E69F20ED}">
      <dgm:prSet/>
      <dgm:spPr/>
      <dgm:t>
        <a:bodyPr/>
        <a:lstStyle/>
        <a:p>
          <a:endParaRPr lang="en-US"/>
        </a:p>
      </dgm:t>
    </dgm:pt>
    <dgm:pt modelId="{CCE31738-34E7-4FFD-BB0B-E7C7EBE02E5F}" type="sibTrans" cxnId="{3B0264C5-0100-4AFC-B691-B9F4E69F20ED}">
      <dgm:prSet phldrT="3" phldr="0" custT="1"/>
      <dgm:spPr>
        <a:solidFill>
          <a:schemeClr val="tx1"/>
        </a:solidFill>
        <a:ln w="12700" cap="flat" cmpd="sng" algn="ctr">
          <a:solidFill>
            <a:schemeClr val="tx1"/>
          </a:solidFill>
          <a:prstDash val="solid"/>
          <a:miter lim="800000"/>
        </a:ln>
        <a:effectLst/>
      </dgm:spPr>
      <dgm:t>
        <a:bodyPr spcFirstLastPara="0" vert="horz" wrap="square" lIns="42542" tIns="42542" rIns="42542" bIns="42542" numCol="1" spcCol="1270" anchor="ctr" anchorCtr="0"/>
        <a:lstStyle/>
        <a:p>
          <a:pPr marL="0" lvl="0" indent="0" algn="ctr" defTabSz="2133600">
            <a:lnSpc>
              <a:spcPct val="90000"/>
            </a:lnSpc>
            <a:spcBef>
              <a:spcPct val="0"/>
            </a:spcBef>
            <a:spcAft>
              <a:spcPct val="35000"/>
            </a:spcAft>
            <a:buNone/>
          </a:pPr>
          <a:r>
            <a:rPr lang="en-US" sz="4800" b="0" kern="1200">
              <a:solidFill>
                <a:prstClr val="white"/>
              </a:solidFill>
              <a:latin typeface="Calibri" panose="020F0502020204030204"/>
              <a:ea typeface="+mn-ea"/>
              <a:cs typeface="+mn-cs"/>
            </a:rPr>
            <a:t>3</a:t>
          </a:r>
          <a:endParaRPr lang="en-US" sz="4800" b="0" kern="1200" dirty="0">
            <a:solidFill>
              <a:prstClr val="white"/>
            </a:solidFill>
            <a:latin typeface="Calibri" panose="020F0502020204030204"/>
            <a:ea typeface="+mn-ea"/>
            <a:cs typeface="+mn-cs"/>
          </a:endParaRPr>
        </a:p>
      </dgm:t>
    </dgm:pt>
    <dgm:pt modelId="{8CE3D9D5-83FC-439C-AB6D-F360B699DECA}">
      <dgm:prSet custT="1"/>
      <dgm:spPr>
        <a:solidFill>
          <a:schemeClr val="bg1">
            <a:lumMod val="85000"/>
          </a:schemeClr>
        </a:solidFill>
        <a:ln w="12700" cap="flat" cmpd="sng" algn="ctr">
          <a:solidFill>
            <a:schemeClr val="bg1">
              <a:lumMod val="75000"/>
            </a:schemeClr>
          </a:solidFill>
          <a:prstDash val="solid"/>
          <a:miter lim="800000"/>
        </a:ln>
        <a:effectLst/>
      </dgm:spPr>
      <dgm:t>
        <a:bodyPr spcFirstLastPara="0" vert="horz" wrap="square" lIns="186633" tIns="165100" rIns="186633" bIns="165100" numCol="1" spcCol="1270" anchor="ctr" anchorCtr="0"/>
        <a:lstStyle/>
        <a:p>
          <a:pPr marL="0" lvl="0" indent="0" algn="ctr" defTabSz="533400">
            <a:lnSpc>
              <a:spcPct val="90000"/>
            </a:lnSpc>
            <a:spcBef>
              <a:spcPct val="0"/>
            </a:spcBef>
            <a:spcAft>
              <a:spcPct val="35000"/>
            </a:spcAft>
            <a:buNone/>
          </a:pPr>
          <a:r>
            <a:rPr lang="en-GB" sz="1600" b="1" kern="1200" dirty="0">
              <a:solidFill>
                <a:schemeClr val="tx1"/>
              </a:solidFill>
              <a:latin typeface="Calibri" panose="020F0502020204030204"/>
              <a:ea typeface="+mn-ea"/>
              <a:cs typeface="+mn-cs"/>
            </a:rPr>
            <a:t>Develop an implementation plan with key actions and responsibilities</a:t>
          </a:r>
          <a:endParaRPr lang="en-US" sz="1600" b="1" kern="1200" dirty="0">
            <a:solidFill>
              <a:schemeClr val="tx1"/>
            </a:solidFill>
            <a:latin typeface="Calibri" panose="020F0502020204030204"/>
            <a:ea typeface="+mn-ea"/>
            <a:cs typeface="+mn-cs"/>
          </a:endParaRPr>
        </a:p>
      </dgm:t>
    </dgm:pt>
    <dgm:pt modelId="{D6545432-77BE-4BF4-B1B1-9DDCF1A92E96}" type="parTrans" cxnId="{91E72273-E5EE-489C-823A-524813484B88}">
      <dgm:prSet/>
      <dgm:spPr/>
      <dgm:t>
        <a:bodyPr/>
        <a:lstStyle/>
        <a:p>
          <a:endParaRPr lang="en-US"/>
        </a:p>
      </dgm:t>
    </dgm:pt>
    <dgm:pt modelId="{B48D819D-D187-40D5-BA96-5D257759074C}" type="sibTrans" cxnId="{91E72273-E5EE-489C-823A-524813484B88}">
      <dgm:prSet phldrT="4" phldr="0" custT="1"/>
      <dgm:spPr>
        <a:solidFill>
          <a:schemeClr val="tx1"/>
        </a:solidFill>
        <a:ln w="12700" cap="flat" cmpd="sng" algn="ctr">
          <a:solidFill>
            <a:schemeClr val="tx1"/>
          </a:solidFill>
          <a:prstDash val="solid"/>
          <a:miter lim="800000"/>
        </a:ln>
        <a:effectLst/>
      </dgm:spPr>
      <dgm:t>
        <a:bodyPr spcFirstLastPara="0" vert="horz" wrap="square" lIns="42542" tIns="42542" rIns="42542" bIns="42542" numCol="1" spcCol="1270" anchor="ctr" anchorCtr="0"/>
        <a:lstStyle/>
        <a:p>
          <a:pPr marL="0" lvl="0" indent="0" algn="ctr" defTabSz="2133600">
            <a:lnSpc>
              <a:spcPct val="90000"/>
            </a:lnSpc>
            <a:spcBef>
              <a:spcPct val="0"/>
            </a:spcBef>
            <a:spcAft>
              <a:spcPct val="35000"/>
            </a:spcAft>
            <a:buNone/>
          </a:pPr>
          <a:r>
            <a:rPr lang="en-US" sz="4800" b="0" kern="1200">
              <a:solidFill>
                <a:prstClr val="white"/>
              </a:solidFill>
              <a:latin typeface="Calibri" panose="020F0502020204030204"/>
              <a:ea typeface="+mn-ea"/>
              <a:cs typeface="+mn-cs"/>
            </a:rPr>
            <a:t>4</a:t>
          </a:r>
          <a:endParaRPr lang="en-US" sz="4800" b="0" kern="1200" dirty="0">
            <a:solidFill>
              <a:prstClr val="white"/>
            </a:solidFill>
            <a:latin typeface="Calibri" panose="020F0502020204030204"/>
            <a:ea typeface="+mn-ea"/>
            <a:cs typeface="+mn-cs"/>
          </a:endParaRPr>
        </a:p>
      </dgm:t>
    </dgm:pt>
    <dgm:pt modelId="{BB365293-5F00-41C8-A5CB-A67535156FAF}" type="pres">
      <dgm:prSet presAssocID="{BF134861-1970-46ED-A9A0-5F07593AD87E}" presName="linearFlow" presStyleCnt="0">
        <dgm:presLayoutVars>
          <dgm:dir/>
          <dgm:animLvl val="lvl"/>
          <dgm:resizeHandles val="exact"/>
        </dgm:presLayoutVars>
      </dgm:prSet>
      <dgm:spPr/>
    </dgm:pt>
    <dgm:pt modelId="{8E1CC4AF-1A2C-4F09-8108-E9D1D6F9F5AB}" type="pres">
      <dgm:prSet presAssocID="{68F05096-B8FA-4980-9D73-7B93198B1D8D}" presName="compositeNode" presStyleCnt="0"/>
      <dgm:spPr/>
    </dgm:pt>
    <dgm:pt modelId="{E147D9C1-CC7E-44B7-AA95-439FC37C5D70}" type="pres">
      <dgm:prSet presAssocID="{68F05096-B8FA-4980-9D73-7B93198B1D8D}" presName="parTx" presStyleLbl="node1" presStyleIdx="0" presStyleCnt="0">
        <dgm:presLayoutVars>
          <dgm:chMax val="0"/>
          <dgm:chPref val="0"/>
          <dgm:bulletEnabled val="1"/>
        </dgm:presLayoutVars>
      </dgm:prSet>
      <dgm:spPr/>
    </dgm:pt>
    <dgm:pt modelId="{6B027B8E-CE44-46BF-899D-F9788CC9D434}" type="pres">
      <dgm:prSet presAssocID="{68F05096-B8FA-4980-9D73-7B93198B1D8D}" presName="parSh" presStyleCnt="0"/>
      <dgm:spPr/>
    </dgm:pt>
    <dgm:pt modelId="{341BB230-6C8A-4687-B48D-15EE39EA58B9}" type="pres">
      <dgm:prSet presAssocID="{68F05096-B8FA-4980-9D73-7B93198B1D8D}" presName="lineNode" presStyleLbl="alignAccFollowNode1" presStyleIdx="0" presStyleCnt="12"/>
      <dgm:spPr/>
    </dgm:pt>
    <dgm:pt modelId="{98DCA59A-48E2-4DEB-B03D-3E582083090F}" type="pres">
      <dgm:prSet presAssocID="{68F05096-B8FA-4980-9D73-7B93198B1D8D}" presName="lineArrowNode" presStyleLbl="alignAccFollowNode1" presStyleIdx="1" presStyleCnt="12"/>
      <dgm:spPr/>
    </dgm:pt>
    <dgm:pt modelId="{4676CC6E-356E-4F4F-91A1-56F469975716}" type="pres">
      <dgm:prSet presAssocID="{95257326-BC8C-423E-B6E3-5A6057DAC959}" presName="sibTransNodeCircle" presStyleLbl="alignNode1" presStyleIdx="0" presStyleCnt="4">
        <dgm:presLayoutVars>
          <dgm:chMax val="0"/>
          <dgm:bulletEnabled/>
        </dgm:presLayoutVars>
      </dgm:prSet>
      <dgm:spPr/>
    </dgm:pt>
    <dgm:pt modelId="{7BC34DF3-A0F0-4261-8270-88460C51E4CB}" type="pres">
      <dgm:prSet presAssocID="{95257326-BC8C-423E-B6E3-5A6057DAC959}" presName="spacerBetweenCircleAndCallout" presStyleCnt="0">
        <dgm:presLayoutVars/>
      </dgm:prSet>
      <dgm:spPr/>
    </dgm:pt>
    <dgm:pt modelId="{B2962C61-96C7-4962-9380-DF33371322BF}" type="pres">
      <dgm:prSet presAssocID="{68F05096-B8FA-4980-9D73-7B93198B1D8D}" presName="nodeText" presStyleLbl="alignAccFollowNode1" presStyleIdx="2" presStyleCnt="12">
        <dgm:presLayoutVars>
          <dgm:bulletEnabled val="1"/>
        </dgm:presLayoutVars>
      </dgm:prSet>
      <dgm:spPr/>
    </dgm:pt>
    <dgm:pt modelId="{EC5FF3E2-9B5D-4124-A098-2791ADAC9C02}" type="pres">
      <dgm:prSet presAssocID="{95257326-BC8C-423E-B6E3-5A6057DAC959}" presName="sibTransComposite" presStyleCnt="0"/>
      <dgm:spPr/>
    </dgm:pt>
    <dgm:pt modelId="{CCEB587B-9B3C-489C-90D1-463385F5276D}" type="pres">
      <dgm:prSet presAssocID="{4C75202F-A6BA-40C1-87A1-DE0DA7FA88C7}" presName="compositeNode" presStyleCnt="0"/>
      <dgm:spPr/>
    </dgm:pt>
    <dgm:pt modelId="{D1BE30B2-E0C9-4EA1-8186-6E8EEF8FFF4A}" type="pres">
      <dgm:prSet presAssocID="{4C75202F-A6BA-40C1-87A1-DE0DA7FA88C7}" presName="parTx" presStyleLbl="node1" presStyleIdx="0" presStyleCnt="0">
        <dgm:presLayoutVars>
          <dgm:chMax val="0"/>
          <dgm:chPref val="0"/>
          <dgm:bulletEnabled val="1"/>
        </dgm:presLayoutVars>
      </dgm:prSet>
      <dgm:spPr/>
    </dgm:pt>
    <dgm:pt modelId="{AD37774E-48FE-4108-A8DE-FA35F94B4C22}" type="pres">
      <dgm:prSet presAssocID="{4C75202F-A6BA-40C1-87A1-DE0DA7FA88C7}" presName="parSh" presStyleCnt="0"/>
      <dgm:spPr/>
    </dgm:pt>
    <dgm:pt modelId="{5C148F9B-6EF7-48DB-BD4D-2A1EBDB3820F}" type="pres">
      <dgm:prSet presAssocID="{4C75202F-A6BA-40C1-87A1-DE0DA7FA88C7}" presName="lineNode" presStyleLbl="alignAccFollowNode1" presStyleIdx="3" presStyleCnt="12"/>
      <dgm:spPr/>
    </dgm:pt>
    <dgm:pt modelId="{F4DCD5F4-2922-448A-966A-CD51DBC771B5}" type="pres">
      <dgm:prSet presAssocID="{4C75202F-A6BA-40C1-87A1-DE0DA7FA88C7}" presName="lineArrowNode" presStyleLbl="alignAccFollowNode1" presStyleIdx="4" presStyleCnt="12"/>
      <dgm:spPr/>
    </dgm:pt>
    <dgm:pt modelId="{A867EEC4-B696-4ECF-82D2-E255B14DF7F4}" type="pres">
      <dgm:prSet presAssocID="{593C43FB-3B15-4BFA-9E33-4DA714E199BC}" presName="sibTransNodeCircle" presStyleLbl="alignNode1" presStyleIdx="1" presStyleCnt="4">
        <dgm:presLayoutVars>
          <dgm:chMax val="0"/>
          <dgm:bulletEnabled/>
        </dgm:presLayoutVars>
      </dgm:prSet>
      <dgm:spPr/>
    </dgm:pt>
    <dgm:pt modelId="{9B08C2DA-BB73-411D-B150-2CF2435D1A04}" type="pres">
      <dgm:prSet presAssocID="{593C43FB-3B15-4BFA-9E33-4DA714E199BC}" presName="spacerBetweenCircleAndCallout" presStyleCnt="0">
        <dgm:presLayoutVars/>
      </dgm:prSet>
      <dgm:spPr/>
    </dgm:pt>
    <dgm:pt modelId="{4E3187BC-B8D1-414B-A30B-6EAE50584A1B}" type="pres">
      <dgm:prSet presAssocID="{4C75202F-A6BA-40C1-87A1-DE0DA7FA88C7}" presName="nodeText" presStyleLbl="alignAccFollowNode1" presStyleIdx="5" presStyleCnt="12">
        <dgm:presLayoutVars>
          <dgm:bulletEnabled val="1"/>
        </dgm:presLayoutVars>
      </dgm:prSet>
      <dgm:spPr/>
    </dgm:pt>
    <dgm:pt modelId="{AF24AE6C-AAD6-4B83-9284-0DD60AAB42C0}" type="pres">
      <dgm:prSet presAssocID="{593C43FB-3B15-4BFA-9E33-4DA714E199BC}" presName="sibTransComposite" presStyleCnt="0"/>
      <dgm:spPr/>
    </dgm:pt>
    <dgm:pt modelId="{D69EA668-B553-46F7-8900-D183F9183929}" type="pres">
      <dgm:prSet presAssocID="{8271141A-4875-4301-B53B-51EF51D9A9A8}" presName="compositeNode" presStyleCnt="0"/>
      <dgm:spPr/>
    </dgm:pt>
    <dgm:pt modelId="{54CCBCD4-1979-4749-AA55-E019DB4FD792}" type="pres">
      <dgm:prSet presAssocID="{8271141A-4875-4301-B53B-51EF51D9A9A8}" presName="parTx" presStyleLbl="node1" presStyleIdx="0" presStyleCnt="0">
        <dgm:presLayoutVars>
          <dgm:chMax val="0"/>
          <dgm:chPref val="0"/>
          <dgm:bulletEnabled val="1"/>
        </dgm:presLayoutVars>
      </dgm:prSet>
      <dgm:spPr/>
    </dgm:pt>
    <dgm:pt modelId="{C303411A-9472-4467-A23F-6BD046E47669}" type="pres">
      <dgm:prSet presAssocID="{8271141A-4875-4301-B53B-51EF51D9A9A8}" presName="parSh" presStyleCnt="0"/>
      <dgm:spPr/>
    </dgm:pt>
    <dgm:pt modelId="{78D9A1AB-812D-4D49-B024-812CDECEBF15}" type="pres">
      <dgm:prSet presAssocID="{8271141A-4875-4301-B53B-51EF51D9A9A8}" presName="lineNode" presStyleLbl="alignAccFollowNode1" presStyleIdx="6" presStyleCnt="12"/>
      <dgm:spPr/>
    </dgm:pt>
    <dgm:pt modelId="{7D1341DA-14D4-47E0-B7EF-F4F01103AA28}" type="pres">
      <dgm:prSet presAssocID="{8271141A-4875-4301-B53B-51EF51D9A9A8}" presName="lineArrowNode" presStyleLbl="alignAccFollowNode1" presStyleIdx="7" presStyleCnt="12"/>
      <dgm:spPr/>
    </dgm:pt>
    <dgm:pt modelId="{9059F856-C7FB-493F-BC29-FDE077147922}" type="pres">
      <dgm:prSet presAssocID="{CCE31738-34E7-4FFD-BB0B-E7C7EBE02E5F}" presName="sibTransNodeCircle" presStyleLbl="alignNode1" presStyleIdx="2" presStyleCnt="4">
        <dgm:presLayoutVars>
          <dgm:chMax val="0"/>
          <dgm:bulletEnabled/>
        </dgm:presLayoutVars>
      </dgm:prSet>
      <dgm:spPr>
        <a:xfrm>
          <a:off x="5892666" y="561930"/>
          <a:ext cx="1096277" cy="1096277"/>
        </a:xfrm>
        <a:prstGeom prst="ellipse">
          <a:avLst/>
        </a:prstGeom>
      </dgm:spPr>
    </dgm:pt>
    <dgm:pt modelId="{39CB8C52-2361-4CA6-BFF5-8836EA59BF12}" type="pres">
      <dgm:prSet presAssocID="{CCE31738-34E7-4FFD-BB0B-E7C7EBE02E5F}" presName="spacerBetweenCircleAndCallout" presStyleCnt="0">
        <dgm:presLayoutVars/>
      </dgm:prSet>
      <dgm:spPr/>
    </dgm:pt>
    <dgm:pt modelId="{65B93210-EB73-4F99-8855-1208E8B72086}" type="pres">
      <dgm:prSet presAssocID="{8271141A-4875-4301-B53B-51EF51D9A9A8}" presName="nodeText" presStyleLbl="alignAccFollowNode1" presStyleIdx="8" presStyleCnt="12">
        <dgm:presLayoutVars>
          <dgm:bulletEnabled val="1"/>
        </dgm:presLayoutVars>
      </dgm:prSet>
      <dgm:spPr>
        <a:xfrm>
          <a:off x="5257800" y="1823824"/>
          <a:ext cx="2366010" cy="1965600"/>
        </a:xfrm>
        <a:prstGeom prst="upArrowCallout">
          <a:avLst>
            <a:gd name="adj1" fmla="val 50000"/>
            <a:gd name="adj2" fmla="val 20000"/>
            <a:gd name="adj3" fmla="val 20000"/>
            <a:gd name="adj4" fmla="val 100000"/>
          </a:avLst>
        </a:prstGeom>
      </dgm:spPr>
    </dgm:pt>
    <dgm:pt modelId="{8EF55CF7-B952-4E4D-A70C-CD3C6890EB9D}" type="pres">
      <dgm:prSet presAssocID="{CCE31738-34E7-4FFD-BB0B-E7C7EBE02E5F}" presName="sibTransComposite" presStyleCnt="0"/>
      <dgm:spPr/>
    </dgm:pt>
    <dgm:pt modelId="{7267418D-6C6C-4847-8FA6-6D7FF62B7567}" type="pres">
      <dgm:prSet presAssocID="{8CE3D9D5-83FC-439C-AB6D-F360B699DECA}" presName="compositeNode" presStyleCnt="0"/>
      <dgm:spPr/>
    </dgm:pt>
    <dgm:pt modelId="{F245BC37-D315-4678-9916-7D56DC96734C}" type="pres">
      <dgm:prSet presAssocID="{8CE3D9D5-83FC-439C-AB6D-F360B699DECA}" presName="parTx" presStyleLbl="node1" presStyleIdx="0" presStyleCnt="0">
        <dgm:presLayoutVars>
          <dgm:chMax val="0"/>
          <dgm:chPref val="0"/>
          <dgm:bulletEnabled val="1"/>
        </dgm:presLayoutVars>
      </dgm:prSet>
      <dgm:spPr/>
    </dgm:pt>
    <dgm:pt modelId="{5E38F1CF-CDDA-48EC-9928-0D83B85838C4}" type="pres">
      <dgm:prSet presAssocID="{8CE3D9D5-83FC-439C-AB6D-F360B699DECA}" presName="parSh" presStyleCnt="0"/>
      <dgm:spPr/>
    </dgm:pt>
    <dgm:pt modelId="{C8CEF05A-3D0C-4502-B7E9-BD5D7EBF2E08}" type="pres">
      <dgm:prSet presAssocID="{8CE3D9D5-83FC-439C-AB6D-F360B699DECA}" presName="lineNode" presStyleLbl="alignAccFollowNode1" presStyleIdx="9" presStyleCnt="12"/>
      <dgm:spPr/>
    </dgm:pt>
    <dgm:pt modelId="{C6A98E14-3BAB-4ED2-8A2F-C3446791A9C9}" type="pres">
      <dgm:prSet presAssocID="{8CE3D9D5-83FC-439C-AB6D-F360B699DECA}" presName="lineArrowNode" presStyleLbl="alignAccFollowNode1" presStyleIdx="10" presStyleCnt="12"/>
      <dgm:spPr/>
    </dgm:pt>
    <dgm:pt modelId="{E4A4FFAF-36A9-49B3-A75C-94D48495A555}" type="pres">
      <dgm:prSet presAssocID="{B48D819D-D187-40D5-BA96-5D257759074C}" presName="sibTransNodeCircle" presStyleLbl="alignNode1" presStyleIdx="3" presStyleCnt="4">
        <dgm:presLayoutVars>
          <dgm:chMax val="0"/>
          <dgm:bulletEnabled/>
        </dgm:presLayoutVars>
      </dgm:prSet>
      <dgm:spPr>
        <a:xfrm>
          <a:off x="8521566" y="561930"/>
          <a:ext cx="1096277" cy="1096277"/>
        </a:xfrm>
        <a:prstGeom prst="ellipse">
          <a:avLst/>
        </a:prstGeom>
      </dgm:spPr>
    </dgm:pt>
    <dgm:pt modelId="{142B7127-0CCC-4A4D-B6CD-770DDD9055B5}" type="pres">
      <dgm:prSet presAssocID="{B48D819D-D187-40D5-BA96-5D257759074C}" presName="spacerBetweenCircleAndCallout" presStyleCnt="0">
        <dgm:presLayoutVars/>
      </dgm:prSet>
      <dgm:spPr/>
    </dgm:pt>
    <dgm:pt modelId="{94C93A6B-D3FC-4CD2-A070-8BBC6FC99331}" type="pres">
      <dgm:prSet presAssocID="{8CE3D9D5-83FC-439C-AB6D-F360B699DECA}" presName="nodeText" presStyleLbl="alignAccFollowNode1" presStyleIdx="11" presStyleCnt="12">
        <dgm:presLayoutVars>
          <dgm:bulletEnabled val="1"/>
        </dgm:presLayoutVars>
      </dgm:prSet>
      <dgm:spPr>
        <a:xfrm>
          <a:off x="7886700" y="1823824"/>
          <a:ext cx="2366010" cy="1965600"/>
        </a:xfrm>
        <a:prstGeom prst="upArrowCallout">
          <a:avLst>
            <a:gd name="adj1" fmla="val 50000"/>
            <a:gd name="adj2" fmla="val 20000"/>
            <a:gd name="adj3" fmla="val 20000"/>
            <a:gd name="adj4" fmla="val 100000"/>
          </a:avLst>
        </a:prstGeom>
      </dgm:spPr>
    </dgm:pt>
  </dgm:ptLst>
  <dgm:cxnLst>
    <dgm:cxn modelId="{AD529900-9D0B-41C4-A8B9-1AF6CED5F7BC}" type="presOf" srcId="{8CE3D9D5-83FC-439C-AB6D-F360B699DECA}" destId="{94C93A6B-D3FC-4CD2-A070-8BBC6FC99331}" srcOrd="0" destOrd="0" presId="urn:microsoft.com/office/officeart/2016/7/layout/LinearArrowProcessNumbered"/>
    <dgm:cxn modelId="{2F53A403-FD68-4F95-AE3F-37BAAB4F0A63}" type="presOf" srcId="{B48D819D-D187-40D5-BA96-5D257759074C}" destId="{E4A4FFAF-36A9-49B3-A75C-94D48495A555}" srcOrd="0" destOrd="0" presId="urn:microsoft.com/office/officeart/2016/7/layout/LinearArrowProcessNumbered"/>
    <dgm:cxn modelId="{9AF09F0D-16B2-40EB-B525-DBB32C2C1BE5}" type="presOf" srcId="{CCE31738-34E7-4FFD-BB0B-E7C7EBE02E5F}" destId="{9059F856-C7FB-493F-BC29-FDE077147922}" srcOrd="0" destOrd="0" presId="urn:microsoft.com/office/officeart/2016/7/layout/LinearArrowProcessNumbered"/>
    <dgm:cxn modelId="{03123126-AFFE-4EFF-B6C0-B679B728CECB}" srcId="{BF134861-1970-46ED-A9A0-5F07593AD87E}" destId="{68F05096-B8FA-4980-9D73-7B93198B1D8D}" srcOrd="0" destOrd="0" parTransId="{4818F458-F8B3-430C-A78B-CD91AEFF3F1E}" sibTransId="{95257326-BC8C-423E-B6E3-5A6057DAC959}"/>
    <dgm:cxn modelId="{91E72273-E5EE-489C-823A-524813484B88}" srcId="{BF134861-1970-46ED-A9A0-5F07593AD87E}" destId="{8CE3D9D5-83FC-439C-AB6D-F360B699DECA}" srcOrd="3" destOrd="0" parTransId="{D6545432-77BE-4BF4-B1B1-9DDCF1A92E96}" sibTransId="{B48D819D-D187-40D5-BA96-5D257759074C}"/>
    <dgm:cxn modelId="{638C8B73-9C63-4346-A2E1-340389B8A85F}" srcId="{BF134861-1970-46ED-A9A0-5F07593AD87E}" destId="{4C75202F-A6BA-40C1-87A1-DE0DA7FA88C7}" srcOrd="1" destOrd="0" parTransId="{F966852F-5672-4427-9924-9B1EFCB226BE}" sibTransId="{593C43FB-3B15-4BFA-9E33-4DA714E199BC}"/>
    <dgm:cxn modelId="{A4E69C8D-9E67-4A8C-BDD8-276A2A70A165}" type="presOf" srcId="{8271141A-4875-4301-B53B-51EF51D9A9A8}" destId="{65B93210-EB73-4F99-8855-1208E8B72086}" srcOrd="0" destOrd="0" presId="urn:microsoft.com/office/officeart/2016/7/layout/LinearArrowProcessNumbered"/>
    <dgm:cxn modelId="{08BEEF90-8624-45AA-B848-118347C708EE}" type="presOf" srcId="{68F05096-B8FA-4980-9D73-7B93198B1D8D}" destId="{B2962C61-96C7-4962-9380-DF33371322BF}" srcOrd="0" destOrd="0" presId="urn:microsoft.com/office/officeart/2016/7/layout/LinearArrowProcessNumbered"/>
    <dgm:cxn modelId="{5C02E491-2004-478A-920C-62C238DECCBF}" type="presOf" srcId="{95257326-BC8C-423E-B6E3-5A6057DAC959}" destId="{4676CC6E-356E-4F4F-91A1-56F469975716}" srcOrd="0" destOrd="0" presId="urn:microsoft.com/office/officeart/2016/7/layout/LinearArrowProcessNumbered"/>
    <dgm:cxn modelId="{B17275B3-638A-4500-ACB5-C30E191A2298}" type="presOf" srcId="{4C75202F-A6BA-40C1-87A1-DE0DA7FA88C7}" destId="{4E3187BC-B8D1-414B-A30B-6EAE50584A1B}" srcOrd="0" destOrd="0" presId="urn:microsoft.com/office/officeart/2016/7/layout/LinearArrowProcessNumbered"/>
    <dgm:cxn modelId="{3B0264C5-0100-4AFC-B691-B9F4E69F20ED}" srcId="{BF134861-1970-46ED-A9A0-5F07593AD87E}" destId="{8271141A-4875-4301-B53B-51EF51D9A9A8}" srcOrd="2" destOrd="0" parTransId="{6F3FFAD2-632E-41FA-B835-47947AA21B8A}" sibTransId="{CCE31738-34E7-4FFD-BB0B-E7C7EBE02E5F}"/>
    <dgm:cxn modelId="{BA5C97CE-1B3A-42B3-946F-E1DF2E8AE0FE}" type="presOf" srcId="{593C43FB-3B15-4BFA-9E33-4DA714E199BC}" destId="{A867EEC4-B696-4ECF-82D2-E255B14DF7F4}" srcOrd="0" destOrd="0" presId="urn:microsoft.com/office/officeart/2016/7/layout/LinearArrowProcessNumbered"/>
    <dgm:cxn modelId="{EFB72CE9-41E5-4007-8FF3-E29B76FAD75A}" type="presOf" srcId="{BF134861-1970-46ED-A9A0-5F07593AD87E}" destId="{BB365293-5F00-41C8-A5CB-A67535156FAF}" srcOrd="0" destOrd="0" presId="urn:microsoft.com/office/officeart/2016/7/layout/LinearArrowProcessNumbered"/>
    <dgm:cxn modelId="{D54A63A7-6FFD-4259-9DE1-F567BFEFE24D}" type="presParOf" srcId="{BB365293-5F00-41C8-A5CB-A67535156FAF}" destId="{8E1CC4AF-1A2C-4F09-8108-E9D1D6F9F5AB}" srcOrd="0" destOrd="0" presId="urn:microsoft.com/office/officeart/2016/7/layout/LinearArrowProcessNumbered"/>
    <dgm:cxn modelId="{EA04CD21-3A9F-46A0-BA1D-EADD0075D069}" type="presParOf" srcId="{8E1CC4AF-1A2C-4F09-8108-E9D1D6F9F5AB}" destId="{E147D9C1-CC7E-44B7-AA95-439FC37C5D70}" srcOrd="0" destOrd="0" presId="urn:microsoft.com/office/officeart/2016/7/layout/LinearArrowProcessNumbered"/>
    <dgm:cxn modelId="{C1FAE590-779F-4F6A-B2FC-8A263801AC0F}" type="presParOf" srcId="{8E1CC4AF-1A2C-4F09-8108-E9D1D6F9F5AB}" destId="{6B027B8E-CE44-46BF-899D-F9788CC9D434}" srcOrd="1" destOrd="0" presId="urn:microsoft.com/office/officeart/2016/7/layout/LinearArrowProcessNumbered"/>
    <dgm:cxn modelId="{658BC521-EE6E-4772-994C-2D2AB7A6BDBC}" type="presParOf" srcId="{6B027B8E-CE44-46BF-899D-F9788CC9D434}" destId="{341BB230-6C8A-4687-B48D-15EE39EA58B9}" srcOrd="0" destOrd="0" presId="urn:microsoft.com/office/officeart/2016/7/layout/LinearArrowProcessNumbered"/>
    <dgm:cxn modelId="{5F2A78A6-221F-416E-87A4-701D24EC258F}" type="presParOf" srcId="{6B027B8E-CE44-46BF-899D-F9788CC9D434}" destId="{98DCA59A-48E2-4DEB-B03D-3E582083090F}" srcOrd="1" destOrd="0" presId="urn:microsoft.com/office/officeart/2016/7/layout/LinearArrowProcessNumbered"/>
    <dgm:cxn modelId="{8C511164-7F3C-47F9-9DE6-0092F3D84F74}" type="presParOf" srcId="{6B027B8E-CE44-46BF-899D-F9788CC9D434}" destId="{4676CC6E-356E-4F4F-91A1-56F469975716}" srcOrd="2" destOrd="0" presId="urn:microsoft.com/office/officeart/2016/7/layout/LinearArrowProcessNumbered"/>
    <dgm:cxn modelId="{122337D2-D749-4DE7-8740-A94198AFF2FF}" type="presParOf" srcId="{6B027B8E-CE44-46BF-899D-F9788CC9D434}" destId="{7BC34DF3-A0F0-4261-8270-88460C51E4CB}" srcOrd="3" destOrd="0" presId="urn:microsoft.com/office/officeart/2016/7/layout/LinearArrowProcessNumbered"/>
    <dgm:cxn modelId="{48792F1A-EC7D-41E1-8AA6-41B909F3CADF}" type="presParOf" srcId="{8E1CC4AF-1A2C-4F09-8108-E9D1D6F9F5AB}" destId="{B2962C61-96C7-4962-9380-DF33371322BF}" srcOrd="2" destOrd="0" presId="urn:microsoft.com/office/officeart/2016/7/layout/LinearArrowProcessNumbered"/>
    <dgm:cxn modelId="{6B020926-0232-48AF-AEA8-53147AB7CCC8}" type="presParOf" srcId="{BB365293-5F00-41C8-A5CB-A67535156FAF}" destId="{EC5FF3E2-9B5D-4124-A098-2791ADAC9C02}" srcOrd="1" destOrd="0" presId="urn:microsoft.com/office/officeart/2016/7/layout/LinearArrowProcessNumbered"/>
    <dgm:cxn modelId="{27C5C25B-4EBA-4DC6-9FBE-25AD9376A017}" type="presParOf" srcId="{BB365293-5F00-41C8-A5CB-A67535156FAF}" destId="{CCEB587B-9B3C-489C-90D1-463385F5276D}" srcOrd="2" destOrd="0" presId="urn:microsoft.com/office/officeart/2016/7/layout/LinearArrowProcessNumbered"/>
    <dgm:cxn modelId="{C5112788-D32B-44E7-8969-9F728DF26F74}" type="presParOf" srcId="{CCEB587B-9B3C-489C-90D1-463385F5276D}" destId="{D1BE30B2-E0C9-4EA1-8186-6E8EEF8FFF4A}" srcOrd="0" destOrd="0" presId="urn:microsoft.com/office/officeart/2016/7/layout/LinearArrowProcessNumbered"/>
    <dgm:cxn modelId="{91AF6802-1B66-4B58-BB8A-19E011A0AD94}" type="presParOf" srcId="{CCEB587B-9B3C-489C-90D1-463385F5276D}" destId="{AD37774E-48FE-4108-A8DE-FA35F94B4C22}" srcOrd="1" destOrd="0" presId="urn:microsoft.com/office/officeart/2016/7/layout/LinearArrowProcessNumbered"/>
    <dgm:cxn modelId="{846BD055-5762-456D-833E-E6957DC90FED}" type="presParOf" srcId="{AD37774E-48FE-4108-A8DE-FA35F94B4C22}" destId="{5C148F9B-6EF7-48DB-BD4D-2A1EBDB3820F}" srcOrd="0" destOrd="0" presId="urn:microsoft.com/office/officeart/2016/7/layout/LinearArrowProcessNumbered"/>
    <dgm:cxn modelId="{C704A891-B572-4D9C-9A31-1EB7F198C525}" type="presParOf" srcId="{AD37774E-48FE-4108-A8DE-FA35F94B4C22}" destId="{F4DCD5F4-2922-448A-966A-CD51DBC771B5}" srcOrd="1" destOrd="0" presId="urn:microsoft.com/office/officeart/2016/7/layout/LinearArrowProcessNumbered"/>
    <dgm:cxn modelId="{946128B8-A750-4C15-B7BA-D981E7A50906}" type="presParOf" srcId="{AD37774E-48FE-4108-A8DE-FA35F94B4C22}" destId="{A867EEC4-B696-4ECF-82D2-E255B14DF7F4}" srcOrd="2" destOrd="0" presId="urn:microsoft.com/office/officeart/2016/7/layout/LinearArrowProcessNumbered"/>
    <dgm:cxn modelId="{7F9D5856-1EB5-4CBF-8BB0-EE3766C92F94}" type="presParOf" srcId="{AD37774E-48FE-4108-A8DE-FA35F94B4C22}" destId="{9B08C2DA-BB73-411D-B150-2CF2435D1A04}" srcOrd="3" destOrd="0" presId="urn:microsoft.com/office/officeart/2016/7/layout/LinearArrowProcessNumbered"/>
    <dgm:cxn modelId="{5E643506-7B8B-4CC9-B76D-7896DF27507C}" type="presParOf" srcId="{CCEB587B-9B3C-489C-90D1-463385F5276D}" destId="{4E3187BC-B8D1-414B-A30B-6EAE50584A1B}" srcOrd="2" destOrd="0" presId="urn:microsoft.com/office/officeart/2016/7/layout/LinearArrowProcessNumbered"/>
    <dgm:cxn modelId="{1F1DE516-E29D-49E4-87A0-8B4128035526}" type="presParOf" srcId="{BB365293-5F00-41C8-A5CB-A67535156FAF}" destId="{AF24AE6C-AAD6-4B83-9284-0DD60AAB42C0}" srcOrd="3" destOrd="0" presId="urn:microsoft.com/office/officeart/2016/7/layout/LinearArrowProcessNumbered"/>
    <dgm:cxn modelId="{2986A891-5DDB-48F8-953F-E42A4D6528A7}" type="presParOf" srcId="{BB365293-5F00-41C8-A5CB-A67535156FAF}" destId="{D69EA668-B553-46F7-8900-D183F9183929}" srcOrd="4" destOrd="0" presId="urn:microsoft.com/office/officeart/2016/7/layout/LinearArrowProcessNumbered"/>
    <dgm:cxn modelId="{0409D89C-F7A7-4B10-A56B-446CED26CA68}" type="presParOf" srcId="{D69EA668-B553-46F7-8900-D183F9183929}" destId="{54CCBCD4-1979-4749-AA55-E019DB4FD792}" srcOrd="0" destOrd="0" presId="urn:microsoft.com/office/officeart/2016/7/layout/LinearArrowProcessNumbered"/>
    <dgm:cxn modelId="{5CBFCB03-AEA1-4506-BEC2-BA2C6BB0A16B}" type="presParOf" srcId="{D69EA668-B553-46F7-8900-D183F9183929}" destId="{C303411A-9472-4467-A23F-6BD046E47669}" srcOrd="1" destOrd="0" presId="urn:microsoft.com/office/officeart/2016/7/layout/LinearArrowProcessNumbered"/>
    <dgm:cxn modelId="{7C2B974D-694C-4A07-A7D9-827B3C88DEE2}" type="presParOf" srcId="{C303411A-9472-4467-A23F-6BD046E47669}" destId="{78D9A1AB-812D-4D49-B024-812CDECEBF15}" srcOrd="0" destOrd="0" presId="urn:microsoft.com/office/officeart/2016/7/layout/LinearArrowProcessNumbered"/>
    <dgm:cxn modelId="{6D329B6C-4A27-475B-B564-7D43E8CA42AC}" type="presParOf" srcId="{C303411A-9472-4467-A23F-6BD046E47669}" destId="{7D1341DA-14D4-47E0-B7EF-F4F01103AA28}" srcOrd="1" destOrd="0" presId="urn:microsoft.com/office/officeart/2016/7/layout/LinearArrowProcessNumbered"/>
    <dgm:cxn modelId="{B7FFB48D-9B3F-4F39-A894-246586BB3FD9}" type="presParOf" srcId="{C303411A-9472-4467-A23F-6BD046E47669}" destId="{9059F856-C7FB-493F-BC29-FDE077147922}" srcOrd="2" destOrd="0" presId="urn:microsoft.com/office/officeart/2016/7/layout/LinearArrowProcessNumbered"/>
    <dgm:cxn modelId="{1CB0DF4D-5443-470C-9860-1E6DB4F47DB9}" type="presParOf" srcId="{C303411A-9472-4467-A23F-6BD046E47669}" destId="{39CB8C52-2361-4CA6-BFF5-8836EA59BF12}" srcOrd="3" destOrd="0" presId="urn:microsoft.com/office/officeart/2016/7/layout/LinearArrowProcessNumbered"/>
    <dgm:cxn modelId="{DF1E8187-F68F-4CF1-95F6-1CFED097B7E9}" type="presParOf" srcId="{D69EA668-B553-46F7-8900-D183F9183929}" destId="{65B93210-EB73-4F99-8855-1208E8B72086}" srcOrd="2" destOrd="0" presId="urn:microsoft.com/office/officeart/2016/7/layout/LinearArrowProcessNumbered"/>
    <dgm:cxn modelId="{57E18FE3-2533-4BA8-96F5-C201692074DB}" type="presParOf" srcId="{BB365293-5F00-41C8-A5CB-A67535156FAF}" destId="{8EF55CF7-B952-4E4D-A70C-CD3C6890EB9D}" srcOrd="5" destOrd="0" presId="urn:microsoft.com/office/officeart/2016/7/layout/LinearArrowProcessNumbered"/>
    <dgm:cxn modelId="{208A949B-7723-417D-81F2-8F6D04EEFC90}" type="presParOf" srcId="{BB365293-5F00-41C8-A5CB-A67535156FAF}" destId="{7267418D-6C6C-4847-8FA6-6D7FF62B7567}" srcOrd="6" destOrd="0" presId="urn:microsoft.com/office/officeart/2016/7/layout/LinearArrowProcessNumbered"/>
    <dgm:cxn modelId="{FC07D9F5-23B9-41C3-83F1-5CAEA6574E38}" type="presParOf" srcId="{7267418D-6C6C-4847-8FA6-6D7FF62B7567}" destId="{F245BC37-D315-4678-9916-7D56DC96734C}" srcOrd="0" destOrd="0" presId="urn:microsoft.com/office/officeart/2016/7/layout/LinearArrowProcessNumbered"/>
    <dgm:cxn modelId="{0714EA85-1B89-4B3E-9275-85C3291A8DEF}" type="presParOf" srcId="{7267418D-6C6C-4847-8FA6-6D7FF62B7567}" destId="{5E38F1CF-CDDA-48EC-9928-0D83B85838C4}" srcOrd="1" destOrd="0" presId="urn:microsoft.com/office/officeart/2016/7/layout/LinearArrowProcessNumbered"/>
    <dgm:cxn modelId="{EBD96A28-DB45-482B-BD04-5B4D5C136FE5}" type="presParOf" srcId="{5E38F1CF-CDDA-48EC-9928-0D83B85838C4}" destId="{C8CEF05A-3D0C-4502-B7E9-BD5D7EBF2E08}" srcOrd="0" destOrd="0" presId="urn:microsoft.com/office/officeart/2016/7/layout/LinearArrowProcessNumbered"/>
    <dgm:cxn modelId="{2F0A98A1-8233-4DBF-8D2C-D4729C67C267}" type="presParOf" srcId="{5E38F1CF-CDDA-48EC-9928-0D83B85838C4}" destId="{C6A98E14-3BAB-4ED2-8A2F-C3446791A9C9}" srcOrd="1" destOrd="0" presId="urn:microsoft.com/office/officeart/2016/7/layout/LinearArrowProcessNumbered"/>
    <dgm:cxn modelId="{6D9B0FD1-03C1-4BFF-BBD1-A65CA86FC355}" type="presParOf" srcId="{5E38F1CF-CDDA-48EC-9928-0D83B85838C4}" destId="{E4A4FFAF-36A9-49B3-A75C-94D48495A555}" srcOrd="2" destOrd="0" presId="urn:microsoft.com/office/officeart/2016/7/layout/LinearArrowProcessNumbered"/>
    <dgm:cxn modelId="{A6719B97-ECB8-49FE-AB4A-B13742D06B3A}" type="presParOf" srcId="{5E38F1CF-CDDA-48EC-9928-0D83B85838C4}" destId="{142B7127-0CCC-4A4D-B6CD-770DDD9055B5}" srcOrd="3" destOrd="0" presId="urn:microsoft.com/office/officeart/2016/7/layout/LinearArrowProcessNumbered"/>
    <dgm:cxn modelId="{78E08C6F-C5E4-4B1C-8CFC-B8E3710D1C43}" type="presParOf" srcId="{7267418D-6C6C-4847-8FA6-6D7FF62B7567}" destId="{94C93A6B-D3FC-4CD2-A070-8BBC6FC99331}"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F134861-1970-46ED-A9A0-5F07593AD87E}" type="doc">
      <dgm:prSet loTypeId="urn:microsoft.com/office/officeart/2016/7/layout/LinearArrow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68F05096-B8FA-4980-9D73-7B93198B1D8D}">
      <dgm:prSet custT="1"/>
      <dgm:spPr>
        <a:solidFill>
          <a:schemeClr val="bg1">
            <a:lumMod val="85000"/>
            <a:alpha val="90000"/>
          </a:schemeClr>
        </a:solidFill>
        <a:ln>
          <a:solidFill>
            <a:schemeClr val="bg1">
              <a:lumMod val="75000"/>
              <a:alpha val="90000"/>
            </a:schemeClr>
          </a:solidFill>
        </a:ln>
      </dgm:spPr>
      <dgm:t>
        <a:bodyPr anchor="ctr"/>
        <a:lstStyle/>
        <a:p>
          <a:pPr algn="ctr"/>
          <a:r>
            <a:rPr lang="en-GB" sz="2000" b="0" dirty="0">
              <a:solidFill>
                <a:schemeClr val="tx1"/>
              </a:solidFill>
            </a:rPr>
            <a:t>Understand what the molecular radiotherapy service looks like</a:t>
          </a:r>
          <a:endParaRPr lang="en-US" sz="2000" b="0" dirty="0">
            <a:solidFill>
              <a:schemeClr val="tx1"/>
            </a:solidFill>
          </a:endParaRPr>
        </a:p>
      </dgm:t>
    </dgm:pt>
    <dgm:pt modelId="{4818F458-F8B3-430C-A78B-CD91AEFF3F1E}" type="parTrans" cxnId="{03123126-AFFE-4EFF-B6C0-B679B728CECB}">
      <dgm:prSet/>
      <dgm:spPr/>
      <dgm:t>
        <a:bodyPr/>
        <a:lstStyle/>
        <a:p>
          <a:endParaRPr lang="en-US"/>
        </a:p>
      </dgm:t>
    </dgm:pt>
    <dgm:pt modelId="{95257326-BC8C-423E-B6E3-5A6057DAC959}" type="sibTrans" cxnId="{03123126-AFFE-4EFF-B6C0-B679B728CECB}">
      <dgm:prSet phldrT="1" phldr="0"/>
      <dgm:spPr>
        <a:solidFill>
          <a:schemeClr val="tx1"/>
        </a:solidFill>
        <a:ln>
          <a:solidFill>
            <a:schemeClr val="tx1"/>
          </a:solidFill>
        </a:ln>
      </dgm:spPr>
      <dgm:t>
        <a:bodyPr/>
        <a:lstStyle/>
        <a:p>
          <a:r>
            <a:rPr lang="en-US" b="0"/>
            <a:t>1</a:t>
          </a:r>
          <a:endParaRPr lang="en-US" b="0" dirty="0"/>
        </a:p>
      </dgm:t>
    </dgm:pt>
    <dgm:pt modelId="{4C75202F-A6BA-40C1-87A1-DE0DA7FA88C7}">
      <dgm:prSet custT="1"/>
      <dgm:spPr>
        <a:solidFill>
          <a:schemeClr val="bg1">
            <a:lumMod val="85000"/>
            <a:alpha val="90000"/>
          </a:schemeClr>
        </a:solidFill>
        <a:ln>
          <a:solidFill>
            <a:schemeClr val="bg1">
              <a:lumMod val="75000"/>
              <a:alpha val="90000"/>
            </a:schemeClr>
          </a:solidFill>
        </a:ln>
      </dgm:spPr>
      <dgm:t>
        <a:bodyPr anchor="ctr"/>
        <a:lstStyle/>
        <a:p>
          <a:pPr algn="ctr"/>
          <a:r>
            <a:rPr lang="en-GB" sz="2000" b="0" dirty="0">
              <a:solidFill>
                <a:schemeClr val="tx1"/>
              </a:solidFill>
            </a:rPr>
            <a:t>Evaluate the current provision and identify opportunities to optimise the service model</a:t>
          </a:r>
          <a:endParaRPr lang="en-US" sz="2000" b="0" dirty="0">
            <a:solidFill>
              <a:schemeClr val="tx1"/>
            </a:solidFill>
          </a:endParaRPr>
        </a:p>
      </dgm:t>
    </dgm:pt>
    <dgm:pt modelId="{F966852F-5672-4427-9924-9B1EFCB226BE}" type="parTrans" cxnId="{638C8B73-9C63-4346-A2E1-340389B8A85F}">
      <dgm:prSet/>
      <dgm:spPr/>
      <dgm:t>
        <a:bodyPr/>
        <a:lstStyle/>
        <a:p>
          <a:endParaRPr lang="en-US"/>
        </a:p>
      </dgm:t>
    </dgm:pt>
    <dgm:pt modelId="{593C43FB-3B15-4BFA-9E33-4DA714E199BC}" type="sibTrans" cxnId="{638C8B73-9C63-4346-A2E1-340389B8A85F}">
      <dgm:prSet phldrT="2" phldr="0"/>
      <dgm:spPr>
        <a:solidFill>
          <a:schemeClr val="tx1"/>
        </a:solidFill>
        <a:ln>
          <a:solidFill>
            <a:schemeClr val="tx1"/>
          </a:solidFill>
        </a:ln>
      </dgm:spPr>
      <dgm:t>
        <a:bodyPr/>
        <a:lstStyle/>
        <a:p>
          <a:r>
            <a:rPr lang="en-US" b="0"/>
            <a:t>2</a:t>
          </a:r>
          <a:endParaRPr lang="en-US" b="0" dirty="0"/>
        </a:p>
      </dgm:t>
    </dgm:pt>
    <dgm:pt modelId="{BB365293-5F00-41C8-A5CB-A67535156FAF}" type="pres">
      <dgm:prSet presAssocID="{BF134861-1970-46ED-A9A0-5F07593AD87E}" presName="linearFlow" presStyleCnt="0">
        <dgm:presLayoutVars>
          <dgm:dir/>
          <dgm:animLvl val="lvl"/>
          <dgm:resizeHandles val="exact"/>
        </dgm:presLayoutVars>
      </dgm:prSet>
      <dgm:spPr/>
    </dgm:pt>
    <dgm:pt modelId="{8E1CC4AF-1A2C-4F09-8108-E9D1D6F9F5AB}" type="pres">
      <dgm:prSet presAssocID="{68F05096-B8FA-4980-9D73-7B93198B1D8D}" presName="compositeNode" presStyleCnt="0"/>
      <dgm:spPr/>
    </dgm:pt>
    <dgm:pt modelId="{E147D9C1-CC7E-44B7-AA95-439FC37C5D70}" type="pres">
      <dgm:prSet presAssocID="{68F05096-B8FA-4980-9D73-7B93198B1D8D}" presName="parTx" presStyleLbl="node1" presStyleIdx="0" presStyleCnt="0">
        <dgm:presLayoutVars>
          <dgm:chMax val="0"/>
          <dgm:chPref val="0"/>
          <dgm:bulletEnabled val="1"/>
        </dgm:presLayoutVars>
      </dgm:prSet>
      <dgm:spPr/>
    </dgm:pt>
    <dgm:pt modelId="{6B027B8E-CE44-46BF-899D-F9788CC9D434}" type="pres">
      <dgm:prSet presAssocID="{68F05096-B8FA-4980-9D73-7B93198B1D8D}" presName="parSh" presStyleCnt="0"/>
      <dgm:spPr/>
    </dgm:pt>
    <dgm:pt modelId="{341BB230-6C8A-4687-B48D-15EE39EA58B9}" type="pres">
      <dgm:prSet presAssocID="{68F05096-B8FA-4980-9D73-7B93198B1D8D}" presName="lineNode" presStyleLbl="alignAccFollowNode1" presStyleIdx="0" presStyleCnt="6"/>
      <dgm:spPr/>
    </dgm:pt>
    <dgm:pt modelId="{98DCA59A-48E2-4DEB-B03D-3E582083090F}" type="pres">
      <dgm:prSet presAssocID="{68F05096-B8FA-4980-9D73-7B93198B1D8D}" presName="lineArrowNode" presStyleLbl="alignAccFollowNode1" presStyleIdx="1" presStyleCnt="6"/>
      <dgm:spPr/>
    </dgm:pt>
    <dgm:pt modelId="{4676CC6E-356E-4F4F-91A1-56F469975716}" type="pres">
      <dgm:prSet presAssocID="{95257326-BC8C-423E-B6E3-5A6057DAC959}" presName="sibTransNodeCircle" presStyleLbl="alignNode1" presStyleIdx="0" presStyleCnt="2">
        <dgm:presLayoutVars>
          <dgm:chMax val="0"/>
          <dgm:bulletEnabled/>
        </dgm:presLayoutVars>
      </dgm:prSet>
      <dgm:spPr/>
    </dgm:pt>
    <dgm:pt modelId="{7BC34DF3-A0F0-4261-8270-88460C51E4CB}" type="pres">
      <dgm:prSet presAssocID="{95257326-BC8C-423E-B6E3-5A6057DAC959}" presName="spacerBetweenCircleAndCallout" presStyleCnt="0">
        <dgm:presLayoutVars/>
      </dgm:prSet>
      <dgm:spPr/>
    </dgm:pt>
    <dgm:pt modelId="{B2962C61-96C7-4962-9380-DF33371322BF}" type="pres">
      <dgm:prSet presAssocID="{68F05096-B8FA-4980-9D73-7B93198B1D8D}" presName="nodeText" presStyleLbl="alignAccFollowNode1" presStyleIdx="2" presStyleCnt="6">
        <dgm:presLayoutVars>
          <dgm:bulletEnabled val="1"/>
        </dgm:presLayoutVars>
      </dgm:prSet>
      <dgm:spPr/>
    </dgm:pt>
    <dgm:pt modelId="{EC5FF3E2-9B5D-4124-A098-2791ADAC9C02}" type="pres">
      <dgm:prSet presAssocID="{95257326-BC8C-423E-B6E3-5A6057DAC959}" presName="sibTransComposite" presStyleCnt="0"/>
      <dgm:spPr/>
    </dgm:pt>
    <dgm:pt modelId="{CCEB587B-9B3C-489C-90D1-463385F5276D}" type="pres">
      <dgm:prSet presAssocID="{4C75202F-A6BA-40C1-87A1-DE0DA7FA88C7}" presName="compositeNode" presStyleCnt="0"/>
      <dgm:spPr/>
    </dgm:pt>
    <dgm:pt modelId="{D1BE30B2-E0C9-4EA1-8186-6E8EEF8FFF4A}" type="pres">
      <dgm:prSet presAssocID="{4C75202F-A6BA-40C1-87A1-DE0DA7FA88C7}" presName="parTx" presStyleLbl="node1" presStyleIdx="0" presStyleCnt="0">
        <dgm:presLayoutVars>
          <dgm:chMax val="0"/>
          <dgm:chPref val="0"/>
          <dgm:bulletEnabled val="1"/>
        </dgm:presLayoutVars>
      </dgm:prSet>
      <dgm:spPr/>
    </dgm:pt>
    <dgm:pt modelId="{AD37774E-48FE-4108-A8DE-FA35F94B4C22}" type="pres">
      <dgm:prSet presAssocID="{4C75202F-A6BA-40C1-87A1-DE0DA7FA88C7}" presName="parSh" presStyleCnt="0"/>
      <dgm:spPr/>
    </dgm:pt>
    <dgm:pt modelId="{5C148F9B-6EF7-48DB-BD4D-2A1EBDB3820F}" type="pres">
      <dgm:prSet presAssocID="{4C75202F-A6BA-40C1-87A1-DE0DA7FA88C7}" presName="lineNode" presStyleLbl="alignAccFollowNode1" presStyleIdx="3" presStyleCnt="6"/>
      <dgm:spPr/>
    </dgm:pt>
    <dgm:pt modelId="{F4DCD5F4-2922-448A-966A-CD51DBC771B5}" type="pres">
      <dgm:prSet presAssocID="{4C75202F-A6BA-40C1-87A1-DE0DA7FA88C7}" presName="lineArrowNode" presStyleLbl="alignAccFollowNode1" presStyleIdx="4" presStyleCnt="6"/>
      <dgm:spPr/>
    </dgm:pt>
    <dgm:pt modelId="{A867EEC4-B696-4ECF-82D2-E255B14DF7F4}" type="pres">
      <dgm:prSet presAssocID="{593C43FB-3B15-4BFA-9E33-4DA714E199BC}" presName="sibTransNodeCircle" presStyleLbl="alignNode1" presStyleIdx="1" presStyleCnt="2">
        <dgm:presLayoutVars>
          <dgm:chMax val="0"/>
          <dgm:bulletEnabled/>
        </dgm:presLayoutVars>
      </dgm:prSet>
      <dgm:spPr/>
    </dgm:pt>
    <dgm:pt modelId="{9B08C2DA-BB73-411D-B150-2CF2435D1A04}" type="pres">
      <dgm:prSet presAssocID="{593C43FB-3B15-4BFA-9E33-4DA714E199BC}" presName="spacerBetweenCircleAndCallout" presStyleCnt="0">
        <dgm:presLayoutVars/>
      </dgm:prSet>
      <dgm:spPr/>
    </dgm:pt>
    <dgm:pt modelId="{4E3187BC-B8D1-414B-A30B-6EAE50584A1B}" type="pres">
      <dgm:prSet presAssocID="{4C75202F-A6BA-40C1-87A1-DE0DA7FA88C7}" presName="nodeText" presStyleLbl="alignAccFollowNode1" presStyleIdx="5" presStyleCnt="6">
        <dgm:presLayoutVars>
          <dgm:bulletEnabled val="1"/>
        </dgm:presLayoutVars>
      </dgm:prSet>
      <dgm:spPr/>
    </dgm:pt>
  </dgm:ptLst>
  <dgm:cxnLst>
    <dgm:cxn modelId="{03123126-AFFE-4EFF-B6C0-B679B728CECB}" srcId="{BF134861-1970-46ED-A9A0-5F07593AD87E}" destId="{68F05096-B8FA-4980-9D73-7B93198B1D8D}" srcOrd="0" destOrd="0" parTransId="{4818F458-F8B3-430C-A78B-CD91AEFF3F1E}" sibTransId="{95257326-BC8C-423E-B6E3-5A6057DAC959}"/>
    <dgm:cxn modelId="{638C8B73-9C63-4346-A2E1-340389B8A85F}" srcId="{BF134861-1970-46ED-A9A0-5F07593AD87E}" destId="{4C75202F-A6BA-40C1-87A1-DE0DA7FA88C7}" srcOrd="1" destOrd="0" parTransId="{F966852F-5672-4427-9924-9B1EFCB226BE}" sibTransId="{593C43FB-3B15-4BFA-9E33-4DA714E199BC}"/>
    <dgm:cxn modelId="{08BEEF90-8624-45AA-B848-118347C708EE}" type="presOf" srcId="{68F05096-B8FA-4980-9D73-7B93198B1D8D}" destId="{B2962C61-96C7-4962-9380-DF33371322BF}" srcOrd="0" destOrd="0" presId="urn:microsoft.com/office/officeart/2016/7/layout/LinearArrowProcessNumbered"/>
    <dgm:cxn modelId="{5C02E491-2004-478A-920C-62C238DECCBF}" type="presOf" srcId="{95257326-BC8C-423E-B6E3-5A6057DAC959}" destId="{4676CC6E-356E-4F4F-91A1-56F469975716}" srcOrd="0" destOrd="0" presId="urn:microsoft.com/office/officeart/2016/7/layout/LinearArrowProcessNumbered"/>
    <dgm:cxn modelId="{B17275B3-638A-4500-ACB5-C30E191A2298}" type="presOf" srcId="{4C75202F-A6BA-40C1-87A1-DE0DA7FA88C7}" destId="{4E3187BC-B8D1-414B-A30B-6EAE50584A1B}" srcOrd="0" destOrd="0" presId="urn:microsoft.com/office/officeart/2016/7/layout/LinearArrowProcessNumbered"/>
    <dgm:cxn modelId="{BA5C97CE-1B3A-42B3-946F-E1DF2E8AE0FE}" type="presOf" srcId="{593C43FB-3B15-4BFA-9E33-4DA714E199BC}" destId="{A867EEC4-B696-4ECF-82D2-E255B14DF7F4}" srcOrd="0" destOrd="0" presId="urn:microsoft.com/office/officeart/2016/7/layout/LinearArrowProcessNumbered"/>
    <dgm:cxn modelId="{EFB72CE9-41E5-4007-8FF3-E29B76FAD75A}" type="presOf" srcId="{BF134861-1970-46ED-A9A0-5F07593AD87E}" destId="{BB365293-5F00-41C8-A5CB-A67535156FAF}" srcOrd="0" destOrd="0" presId="urn:microsoft.com/office/officeart/2016/7/layout/LinearArrowProcessNumbered"/>
    <dgm:cxn modelId="{D54A63A7-6FFD-4259-9DE1-F567BFEFE24D}" type="presParOf" srcId="{BB365293-5F00-41C8-A5CB-A67535156FAF}" destId="{8E1CC4AF-1A2C-4F09-8108-E9D1D6F9F5AB}" srcOrd="0" destOrd="0" presId="urn:microsoft.com/office/officeart/2016/7/layout/LinearArrowProcessNumbered"/>
    <dgm:cxn modelId="{EA04CD21-3A9F-46A0-BA1D-EADD0075D069}" type="presParOf" srcId="{8E1CC4AF-1A2C-4F09-8108-E9D1D6F9F5AB}" destId="{E147D9C1-CC7E-44B7-AA95-439FC37C5D70}" srcOrd="0" destOrd="0" presId="urn:microsoft.com/office/officeart/2016/7/layout/LinearArrowProcessNumbered"/>
    <dgm:cxn modelId="{C1FAE590-779F-4F6A-B2FC-8A263801AC0F}" type="presParOf" srcId="{8E1CC4AF-1A2C-4F09-8108-E9D1D6F9F5AB}" destId="{6B027B8E-CE44-46BF-899D-F9788CC9D434}" srcOrd="1" destOrd="0" presId="urn:microsoft.com/office/officeart/2016/7/layout/LinearArrowProcessNumbered"/>
    <dgm:cxn modelId="{658BC521-EE6E-4772-994C-2D2AB7A6BDBC}" type="presParOf" srcId="{6B027B8E-CE44-46BF-899D-F9788CC9D434}" destId="{341BB230-6C8A-4687-B48D-15EE39EA58B9}" srcOrd="0" destOrd="0" presId="urn:microsoft.com/office/officeart/2016/7/layout/LinearArrowProcessNumbered"/>
    <dgm:cxn modelId="{5F2A78A6-221F-416E-87A4-701D24EC258F}" type="presParOf" srcId="{6B027B8E-CE44-46BF-899D-F9788CC9D434}" destId="{98DCA59A-48E2-4DEB-B03D-3E582083090F}" srcOrd="1" destOrd="0" presId="urn:microsoft.com/office/officeart/2016/7/layout/LinearArrowProcessNumbered"/>
    <dgm:cxn modelId="{8C511164-7F3C-47F9-9DE6-0092F3D84F74}" type="presParOf" srcId="{6B027B8E-CE44-46BF-899D-F9788CC9D434}" destId="{4676CC6E-356E-4F4F-91A1-56F469975716}" srcOrd="2" destOrd="0" presId="urn:microsoft.com/office/officeart/2016/7/layout/LinearArrowProcessNumbered"/>
    <dgm:cxn modelId="{122337D2-D749-4DE7-8740-A94198AFF2FF}" type="presParOf" srcId="{6B027B8E-CE44-46BF-899D-F9788CC9D434}" destId="{7BC34DF3-A0F0-4261-8270-88460C51E4CB}" srcOrd="3" destOrd="0" presId="urn:microsoft.com/office/officeart/2016/7/layout/LinearArrowProcessNumbered"/>
    <dgm:cxn modelId="{48792F1A-EC7D-41E1-8AA6-41B909F3CADF}" type="presParOf" srcId="{8E1CC4AF-1A2C-4F09-8108-E9D1D6F9F5AB}" destId="{B2962C61-96C7-4962-9380-DF33371322BF}" srcOrd="2" destOrd="0" presId="urn:microsoft.com/office/officeart/2016/7/layout/LinearArrowProcessNumbered"/>
    <dgm:cxn modelId="{6B020926-0232-48AF-AEA8-53147AB7CCC8}" type="presParOf" srcId="{BB365293-5F00-41C8-A5CB-A67535156FAF}" destId="{EC5FF3E2-9B5D-4124-A098-2791ADAC9C02}" srcOrd="1" destOrd="0" presId="urn:microsoft.com/office/officeart/2016/7/layout/LinearArrowProcessNumbered"/>
    <dgm:cxn modelId="{27C5C25B-4EBA-4DC6-9FBE-25AD9376A017}" type="presParOf" srcId="{BB365293-5F00-41C8-A5CB-A67535156FAF}" destId="{CCEB587B-9B3C-489C-90D1-463385F5276D}" srcOrd="2" destOrd="0" presId="urn:microsoft.com/office/officeart/2016/7/layout/LinearArrowProcessNumbered"/>
    <dgm:cxn modelId="{C5112788-D32B-44E7-8969-9F728DF26F74}" type="presParOf" srcId="{CCEB587B-9B3C-489C-90D1-463385F5276D}" destId="{D1BE30B2-E0C9-4EA1-8186-6E8EEF8FFF4A}" srcOrd="0" destOrd="0" presId="urn:microsoft.com/office/officeart/2016/7/layout/LinearArrowProcessNumbered"/>
    <dgm:cxn modelId="{91AF6802-1B66-4B58-BB8A-19E011A0AD94}" type="presParOf" srcId="{CCEB587B-9B3C-489C-90D1-463385F5276D}" destId="{AD37774E-48FE-4108-A8DE-FA35F94B4C22}" srcOrd="1" destOrd="0" presId="urn:microsoft.com/office/officeart/2016/7/layout/LinearArrowProcessNumbered"/>
    <dgm:cxn modelId="{846BD055-5762-456D-833E-E6957DC90FED}" type="presParOf" srcId="{AD37774E-48FE-4108-A8DE-FA35F94B4C22}" destId="{5C148F9B-6EF7-48DB-BD4D-2A1EBDB3820F}" srcOrd="0" destOrd="0" presId="urn:microsoft.com/office/officeart/2016/7/layout/LinearArrowProcessNumbered"/>
    <dgm:cxn modelId="{C704A891-B572-4D9C-9A31-1EB7F198C525}" type="presParOf" srcId="{AD37774E-48FE-4108-A8DE-FA35F94B4C22}" destId="{F4DCD5F4-2922-448A-966A-CD51DBC771B5}" srcOrd="1" destOrd="0" presId="urn:microsoft.com/office/officeart/2016/7/layout/LinearArrowProcessNumbered"/>
    <dgm:cxn modelId="{946128B8-A750-4C15-B7BA-D981E7A50906}" type="presParOf" srcId="{AD37774E-48FE-4108-A8DE-FA35F94B4C22}" destId="{A867EEC4-B696-4ECF-82D2-E255B14DF7F4}" srcOrd="2" destOrd="0" presId="urn:microsoft.com/office/officeart/2016/7/layout/LinearArrowProcessNumbered"/>
    <dgm:cxn modelId="{7F9D5856-1EB5-4CBF-8BB0-EE3766C92F94}" type="presParOf" srcId="{AD37774E-48FE-4108-A8DE-FA35F94B4C22}" destId="{9B08C2DA-BB73-411D-B150-2CF2435D1A04}" srcOrd="3" destOrd="0" presId="urn:microsoft.com/office/officeart/2016/7/layout/LinearArrowProcessNumbered"/>
    <dgm:cxn modelId="{5E643506-7B8B-4CC9-B76D-7896DF27507C}" type="presParOf" srcId="{CCEB587B-9B3C-489C-90D1-463385F5276D}" destId="{4E3187BC-B8D1-414B-A30B-6EAE50584A1B}"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D74747-A9EC-4807-9EAC-DDAAAB505F34}" type="doc">
      <dgm:prSet loTypeId="urn:microsoft.com/office/officeart/2016/7/layout/BasicLinear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4895A85B-F487-4E18-A70B-17554C27A871}">
      <dgm:prSet/>
      <dgm:spPr>
        <a:solidFill>
          <a:schemeClr val="bg1"/>
        </a:solidFill>
        <a:ln>
          <a:solidFill>
            <a:schemeClr val="tx1"/>
          </a:solidFill>
        </a:ln>
      </dgm:spPr>
      <dgm:t>
        <a:bodyPr/>
        <a:lstStyle/>
        <a:p>
          <a:pPr algn="ctr"/>
          <a:r>
            <a:rPr lang="en-GB" dirty="0">
              <a:solidFill>
                <a:schemeClr val="tx1"/>
              </a:solidFill>
            </a:rPr>
            <a:t>Create capacity in the service</a:t>
          </a:r>
          <a:endParaRPr lang="en-US" dirty="0">
            <a:solidFill>
              <a:schemeClr val="tx1"/>
            </a:solidFill>
          </a:endParaRPr>
        </a:p>
      </dgm:t>
    </dgm:pt>
    <dgm:pt modelId="{5E6C4FDA-FD21-49E6-AF28-6CCDF61551FF}" type="parTrans" cxnId="{CAB53DF2-4DB3-44FC-845F-5C174AC729C9}">
      <dgm:prSet/>
      <dgm:spPr/>
      <dgm:t>
        <a:bodyPr/>
        <a:lstStyle/>
        <a:p>
          <a:endParaRPr lang="en-US"/>
        </a:p>
      </dgm:t>
    </dgm:pt>
    <dgm:pt modelId="{20C2FFC5-83EE-4DCC-935A-2C641249B63D}" type="sibTrans" cxnId="{CAB53DF2-4DB3-44FC-845F-5C174AC729C9}">
      <dgm:prSet phldrT="1" phldr="0"/>
      <dgm:spPr>
        <a:solidFill>
          <a:schemeClr val="tx2"/>
        </a:solidFill>
        <a:ln>
          <a:solidFill>
            <a:schemeClr val="tx2"/>
          </a:solidFill>
        </a:ln>
      </dgm:spPr>
      <dgm:t>
        <a:bodyPr/>
        <a:lstStyle/>
        <a:p>
          <a:r>
            <a:rPr lang="en-US"/>
            <a:t>1</a:t>
          </a:r>
          <a:endParaRPr lang="en-US" dirty="0"/>
        </a:p>
      </dgm:t>
    </dgm:pt>
    <dgm:pt modelId="{8DB0CEB9-B64C-40F3-B1C1-EDC7E4B10E15}">
      <dgm:prSet/>
      <dgm:spPr>
        <a:solidFill>
          <a:schemeClr val="bg1"/>
        </a:solidFill>
        <a:ln>
          <a:solidFill>
            <a:schemeClr val="tx1"/>
          </a:solidFill>
        </a:ln>
      </dgm:spPr>
      <dgm:t>
        <a:bodyPr/>
        <a:lstStyle/>
        <a:p>
          <a:pPr algn="ctr"/>
          <a:r>
            <a:rPr lang="en-GB" dirty="0">
              <a:solidFill>
                <a:schemeClr val="tx1"/>
              </a:solidFill>
            </a:rPr>
            <a:t>Allow more efficient NHS resource use</a:t>
          </a:r>
          <a:endParaRPr lang="en-US" dirty="0">
            <a:solidFill>
              <a:schemeClr val="tx1"/>
            </a:solidFill>
          </a:endParaRPr>
        </a:p>
      </dgm:t>
    </dgm:pt>
    <dgm:pt modelId="{E1E8DA16-F5FE-44FA-828E-4C2038858183}" type="parTrans" cxnId="{FCA44998-73D0-453D-990A-3049113CEEC0}">
      <dgm:prSet/>
      <dgm:spPr/>
      <dgm:t>
        <a:bodyPr/>
        <a:lstStyle/>
        <a:p>
          <a:endParaRPr lang="en-US"/>
        </a:p>
      </dgm:t>
    </dgm:pt>
    <dgm:pt modelId="{B2E534B6-A8AB-408C-841D-7DBB29B82B55}" type="sibTrans" cxnId="{FCA44998-73D0-453D-990A-3049113CEEC0}">
      <dgm:prSet phldrT="2" phldr="0"/>
      <dgm:spPr>
        <a:solidFill>
          <a:schemeClr val="tx2"/>
        </a:solidFill>
        <a:ln>
          <a:solidFill>
            <a:schemeClr val="tx2"/>
          </a:solidFill>
        </a:ln>
      </dgm:spPr>
      <dgm:t>
        <a:bodyPr/>
        <a:lstStyle/>
        <a:p>
          <a:r>
            <a:rPr lang="en-US"/>
            <a:t>2</a:t>
          </a:r>
          <a:endParaRPr lang="en-US" dirty="0"/>
        </a:p>
      </dgm:t>
    </dgm:pt>
    <dgm:pt modelId="{DFAF7CF7-AC73-4029-BF72-49D1A4321245}">
      <dgm:prSet/>
      <dgm:spPr>
        <a:solidFill>
          <a:schemeClr val="bg1"/>
        </a:solidFill>
        <a:ln>
          <a:solidFill>
            <a:schemeClr val="tx1"/>
          </a:solidFill>
        </a:ln>
      </dgm:spPr>
      <dgm:t>
        <a:bodyPr/>
        <a:lstStyle/>
        <a:p>
          <a:pPr algn="ctr"/>
          <a:r>
            <a:rPr lang="en-GB" dirty="0">
              <a:solidFill>
                <a:schemeClr val="tx1"/>
              </a:solidFill>
            </a:rPr>
            <a:t>Improve overall patient experience</a:t>
          </a:r>
          <a:endParaRPr lang="en-US" dirty="0">
            <a:solidFill>
              <a:schemeClr val="tx1"/>
            </a:solidFill>
          </a:endParaRPr>
        </a:p>
      </dgm:t>
    </dgm:pt>
    <dgm:pt modelId="{00AEF9DE-FD53-412F-AF13-B6555406D56A}" type="parTrans" cxnId="{24B915D8-A895-4E36-83E7-0CF448AE91A7}">
      <dgm:prSet/>
      <dgm:spPr/>
      <dgm:t>
        <a:bodyPr/>
        <a:lstStyle/>
        <a:p>
          <a:endParaRPr lang="en-US"/>
        </a:p>
      </dgm:t>
    </dgm:pt>
    <dgm:pt modelId="{7C7B639A-1C5A-499C-BB44-4401A818E8D4}" type="sibTrans" cxnId="{24B915D8-A895-4E36-83E7-0CF448AE91A7}">
      <dgm:prSet phldrT="3" phldr="0"/>
      <dgm:spPr>
        <a:solidFill>
          <a:schemeClr val="tx2"/>
        </a:solidFill>
        <a:ln>
          <a:solidFill>
            <a:schemeClr val="tx2"/>
          </a:solidFill>
        </a:ln>
      </dgm:spPr>
      <dgm:t>
        <a:bodyPr/>
        <a:lstStyle/>
        <a:p>
          <a:r>
            <a:rPr lang="en-US"/>
            <a:t>3</a:t>
          </a:r>
          <a:endParaRPr lang="en-US" dirty="0"/>
        </a:p>
      </dgm:t>
    </dgm:pt>
    <dgm:pt modelId="{F9A783F9-510B-4AA3-9900-2C3484FB7A9D}" type="pres">
      <dgm:prSet presAssocID="{5AD74747-A9EC-4807-9EAC-DDAAAB505F34}" presName="Name0" presStyleCnt="0">
        <dgm:presLayoutVars>
          <dgm:animLvl val="lvl"/>
          <dgm:resizeHandles val="exact"/>
        </dgm:presLayoutVars>
      </dgm:prSet>
      <dgm:spPr/>
    </dgm:pt>
    <dgm:pt modelId="{4B92CAA2-5BDA-442F-AAFE-158EC19DF0A9}" type="pres">
      <dgm:prSet presAssocID="{4895A85B-F487-4E18-A70B-17554C27A871}" presName="compositeNode" presStyleCnt="0">
        <dgm:presLayoutVars>
          <dgm:bulletEnabled val="1"/>
        </dgm:presLayoutVars>
      </dgm:prSet>
      <dgm:spPr/>
    </dgm:pt>
    <dgm:pt modelId="{DAF0D0F6-442F-4D73-BFE3-DFCE078C2E7B}" type="pres">
      <dgm:prSet presAssocID="{4895A85B-F487-4E18-A70B-17554C27A871}" presName="bgRect" presStyleLbl="bgAccFollowNode1" presStyleIdx="0" presStyleCnt="3"/>
      <dgm:spPr/>
    </dgm:pt>
    <dgm:pt modelId="{4E99C3F3-2665-4994-89B9-C65AD0A63D68}" type="pres">
      <dgm:prSet presAssocID="{20C2FFC5-83EE-4DCC-935A-2C641249B63D}" presName="sibTransNodeCircle" presStyleLbl="alignNode1" presStyleIdx="0" presStyleCnt="6" custScaleX="61604" custScaleY="61604">
        <dgm:presLayoutVars>
          <dgm:chMax val="0"/>
          <dgm:bulletEnabled/>
        </dgm:presLayoutVars>
      </dgm:prSet>
      <dgm:spPr/>
    </dgm:pt>
    <dgm:pt modelId="{8F491179-2B9E-4D92-B5E1-F006A4AED1C9}" type="pres">
      <dgm:prSet presAssocID="{4895A85B-F487-4E18-A70B-17554C27A871}" presName="bottomLine" presStyleLbl="alignNode1" presStyleIdx="1" presStyleCnt="6">
        <dgm:presLayoutVars/>
      </dgm:prSet>
      <dgm:spPr/>
    </dgm:pt>
    <dgm:pt modelId="{3D16B0E5-D466-4894-8226-706259CEADC4}" type="pres">
      <dgm:prSet presAssocID="{4895A85B-F487-4E18-A70B-17554C27A871}" presName="nodeText" presStyleLbl="bgAccFollowNode1" presStyleIdx="0" presStyleCnt="3">
        <dgm:presLayoutVars>
          <dgm:bulletEnabled val="1"/>
        </dgm:presLayoutVars>
      </dgm:prSet>
      <dgm:spPr/>
    </dgm:pt>
    <dgm:pt modelId="{22420911-810A-47A3-A97E-E909BC3A29CB}" type="pres">
      <dgm:prSet presAssocID="{20C2FFC5-83EE-4DCC-935A-2C641249B63D}" presName="sibTrans" presStyleCnt="0"/>
      <dgm:spPr/>
    </dgm:pt>
    <dgm:pt modelId="{5FB22A22-A9A2-4AAE-AF3B-80B924E8E3AF}" type="pres">
      <dgm:prSet presAssocID="{8DB0CEB9-B64C-40F3-B1C1-EDC7E4B10E15}" presName="compositeNode" presStyleCnt="0">
        <dgm:presLayoutVars>
          <dgm:bulletEnabled val="1"/>
        </dgm:presLayoutVars>
      </dgm:prSet>
      <dgm:spPr/>
    </dgm:pt>
    <dgm:pt modelId="{FA50CB6C-FB1C-4BE1-8D56-99670A2D2636}" type="pres">
      <dgm:prSet presAssocID="{8DB0CEB9-B64C-40F3-B1C1-EDC7E4B10E15}" presName="bgRect" presStyleLbl="bgAccFollowNode1" presStyleIdx="1" presStyleCnt="3"/>
      <dgm:spPr/>
    </dgm:pt>
    <dgm:pt modelId="{059A93E2-433D-4073-B3AB-E8F38F51DEB1}" type="pres">
      <dgm:prSet presAssocID="{B2E534B6-A8AB-408C-841D-7DBB29B82B55}" presName="sibTransNodeCircle" presStyleLbl="alignNode1" presStyleIdx="2" presStyleCnt="6" custScaleX="61604" custScaleY="61604">
        <dgm:presLayoutVars>
          <dgm:chMax val="0"/>
          <dgm:bulletEnabled/>
        </dgm:presLayoutVars>
      </dgm:prSet>
      <dgm:spPr/>
    </dgm:pt>
    <dgm:pt modelId="{0B6C803B-71DB-4A6B-A4EB-F96D9F10CE01}" type="pres">
      <dgm:prSet presAssocID="{8DB0CEB9-B64C-40F3-B1C1-EDC7E4B10E15}" presName="bottomLine" presStyleLbl="alignNode1" presStyleIdx="3" presStyleCnt="6">
        <dgm:presLayoutVars/>
      </dgm:prSet>
      <dgm:spPr/>
    </dgm:pt>
    <dgm:pt modelId="{92121879-5FD2-431B-9E81-91EAF0E320B6}" type="pres">
      <dgm:prSet presAssocID="{8DB0CEB9-B64C-40F3-B1C1-EDC7E4B10E15}" presName="nodeText" presStyleLbl="bgAccFollowNode1" presStyleIdx="1" presStyleCnt="3">
        <dgm:presLayoutVars>
          <dgm:bulletEnabled val="1"/>
        </dgm:presLayoutVars>
      </dgm:prSet>
      <dgm:spPr/>
    </dgm:pt>
    <dgm:pt modelId="{C910BB5E-DBE7-4B94-941A-3D77C5B8567A}" type="pres">
      <dgm:prSet presAssocID="{B2E534B6-A8AB-408C-841D-7DBB29B82B55}" presName="sibTrans" presStyleCnt="0"/>
      <dgm:spPr/>
    </dgm:pt>
    <dgm:pt modelId="{1A4BD121-18CE-4D5D-A158-3330CA1850E0}" type="pres">
      <dgm:prSet presAssocID="{DFAF7CF7-AC73-4029-BF72-49D1A4321245}" presName="compositeNode" presStyleCnt="0">
        <dgm:presLayoutVars>
          <dgm:bulletEnabled val="1"/>
        </dgm:presLayoutVars>
      </dgm:prSet>
      <dgm:spPr/>
    </dgm:pt>
    <dgm:pt modelId="{89BBDAFD-5A23-40A0-A467-95FDB245EE85}" type="pres">
      <dgm:prSet presAssocID="{DFAF7CF7-AC73-4029-BF72-49D1A4321245}" presName="bgRect" presStyleLbl="bgAccFollowNode1" presStyleIdx="2" presStyleCnt="3"/>
      <dgm:spPr/>
    </dgm:pt>
    <dgm:pt modelId="{101ADCAE-21D5-42D2-B4CC-F929BE9FAB5D}" type="pres">
      <dgm:prSet presAssocID="{7C7B639A-1C5A-499C-BB44-4401A818E8D4}" presName="sibTransNodeCircle" presStyleLbl="alignNode1" presStyleIdx="4" presStyleCnt="6" custScaleX="61604" custScaleY="61604">
        <dgm:presLayoutVars>
          <dgm:chMax val="0"/>
          <dgm:bulletEnabled/>
        </dgm:presLayoutVars>
      </dgm:prSet>
      <dgm:spPr/>
    </dgm:pt>
    <dgm:pt modelId="{D3334953-3817-4A07-AAF8-383B6C1168B9}" type="pres">
      <dgm:prSet presAssocID="{DFAF7CF7-AC73-4029-BF72-49D1A4321245}" presName="bottomLine" presStyleLbl="alignNode1" presStyleIdx="5" presStyleCnt="6">
        <dgm:presLayoutVars/>
      </dgm:prSet>
      <dgm:spPr/>
    </dgm:pt>
    <dgm:pt modelId="{3EB82D20-E9B6-4A50-BCB9-3B2A100BBACA}" type="pres">
      <dgm:prSet presAssocID="{DFAF7CF7-AC73-4029-BF72-49D1A4321245}" presName="nodeText" presStyleLbl="bgAccFollowNode1" presStyleIdx="2" presStyleCnt="3">
        <dgm:presLayoutVars>
          <dgm:bulletEnabled val="1"/>
        </dgm:presLayoutVars>
      </dgm:prSet>
      <dgm:spPr/>
    </dgm:pt>
  </dgm:ptLst>
  <dgm:cxnLst>
    <dgm:cxn modelId="{0E2F3144-BDA9-46B7-9D3A-24142DB74541}" type="presOf" srcId="{20C2FFC5-83EE-4DCC-935A-2C641249B63D}" destId="{4E99C3F3-2665-4994-89B9-C65AD0A63D68}" srcOrd="0" destOrd="0" presId="urn:microsoft.com/office/officeart/2016/7/layout/BasicLinearProcessNumbered"/>
    <dgm:cxn modelId="{18BDEC47-5938-4E52-BED8-BD0241F1AFC3}" type="presOf" srcId="{DFAF7CF7-AC73-4029-BF72-49D1A4321245}" destId="{89BBDAFD-5A23-40A0-A467-95FDB245EE85}" srcOrd="0" destOrd="0" presId="urn:microsoft.com/office/officeart/2016/7/layout/BasicLinearProcessNumbered"/>
    <dgm:cxn modelId="{1A82856D-E56E-47B6-BE13-211CEDB4D7B5}" type="presOf" srcId="{5AD74747-A9EC-4807-9EAC-DDAAAB505F34}" destId="{F9A783F9-510B-4AA3-9900-2C3484FB7A9D}" srcOrd="0" destOrd="0" presId="urn:microsoft.com/office/officeart/2016/7/layout/BasicLinearProcessNumbered"/>
    <dgm:cxn modelId="{36EF2D6F-8C09-4BA1-892F-942DD12C5268}" type="presOf" srcId="{7C7B639A-1C5A-499C-BB44-4401A818E8D4}" destId="{101ADCAE-21D5-42D2-B4CC-F929BE9FAB5D}" srcOrd="0" destOrd="0" presId="urn:microsoft.com/office/officeart/2016/7/layout/BasicLinearProcessNumbered"/>
    <dgm:cxn modelId="{A8438D96-B11C-4F80-87C2-310F1693CE84}" type="presOf" srcId="{4895A85B-F487-4E18-A70B-17554C27A871}" destId="{3D16B0E5-D466-4894-8226-706259CEADC4}" srcOrd="1" destOrd="0" presId="urn:microsoft.com/office/officeart/2016/7/layout/BasicLinearProcessNumbered"/>
    <dgm:cxn modelId="{FCA44998-73D0-453D-990A-3049113CEEC0}" srcId="{5AD74747-A9EC-4807-9EAC-DDAAAB505F34}" destId="{8DB0CEB9-B64C-40F3-B1C1-EDC7E4B10E15}" srcOrd="1" destOrd="0" parTransId="{E1E8DA16-F5FE-44FA-828E-4C2038858183}" sibTransId="{B2E534B6-A8AB-408C-841D-7DBB29B82B55}"/>
    <dgm:cxn modelId="{D65C8FA8-A15F-4EBB-84E1-CA5F013FD9BF}" type="presOf" srcId="{DFAF7CF7-AC73-4029-BF72-49D1A4321245}" destId="{3EB82D20-E9B6-4A50-BCB9-3B2A100BBACA}" srcOrd="1" destOrd="0" presId="urn:microsoft.com/office/officeart/2016/7/layout/BasicLinearProcessNumbered"/>
    <dgm:cxn modelId="{5F97CEA8-5149-403B-B6F4-B59000B647C3}" type="presOf" srcId="{4895A85B-F487-4E18-A70B-17554C27A871}" destId="{DAF0D0F6-442F-4D73-BFE3-DFCE078C2E7B}" srcOrd="0" destOrd="0" presId="urn:microsoft.com/office/officeart/2016/7/layout/BasicLinearProcessNumbered"/>
    <dgm:cxn modelId="{226CC5AC-CA60-4E5F-9B4C-D47E9663E5C8}" type="presOf" srcId="{B2E534B6-A8AB-408C-841D-7DBB29B82B55}" destId="{059A93E2-433D-4073-B3AB-E8F38F51DEB1}" srcOrd="0" destOrd="0" presId="urn:microsoft.com/office/officeart/2016/7/layout/BasicLinearProcessNumbered"/>
    <dgm:cxn modelId="{B12F7DD1-F151-4B90-9241-D4469B542533}" type="presOf" srcId="{8DB0CEB9-B64C-40F3-B1C1-EDC7E4B10E15}" destId="{92121879-5FD2-431B-9E81-91EAF0E320B6}" srcOrd="1" destOrd="0" presId="urn:microsoft.com/office/officeart/2016/7/layout/BasicLinearProcessNumbered"/>
    <dgm:cxn modelId="{24B915D8-A895-4E36-83E7-0CF448AE91A7}" srcId="{5AD74747-A9EC-4807-9EAC-DDAAAB505F34}" destId="{DFAF7CF7-AC73-4029-BF72-49D1A4321245}" srcOrd="2" destOrd="0" parTransId="{00AEF9DE-FD53-412F-AF13-B6555406D56A}" sibTransId="{7C7B639A-1C5A-499C-BB44-4401A818E8D4}"/>
    <dgm:cxn modelId="{D8B668D9-6CAB-41C0-98BB-0BF4E9C5B287}" type="presOf" srcId="{8DB0CEB9-B64C-40F3-B1C1-EDC7E4B10E15}" destId="{FA50CB6C-FB1C-4BE1-8D56-99670A2D2636}" srcOrd="0" destOrd="0" presId="urn:microsoft.com/office/officeart/2016/7/layout/BasicLinearProcessNumbered"/>
    <dgm:cxn modelId="{CAB53DF2-4DB3-44FC-845F-5C174AC729C9}" srcId="{5AD74747-A9EC-4807-9EAC-DDAAAB505F34}" destId="{4895A85B-F487-4E18-A70B-17554C27A871}" srcOrd="0" destOrd="0" parTransId="{5E6C4FDA-FD21-49E6-AF28-6CCDF61551FF}" sibTransId="{20C2FFC5-83EE-4DCC-935A-2C641249B63D}"/>
    <dgm:cxn modelId="{C910D347-FE6D-4CD4-A948-E670C9E2B631}" type="presParOf" srcId="{F9A783F9-510B-4AA3-9900-2C3484FB7A9D}" destId="{4B92CAA2-5BDA-442F-AAFE-158EC19DF0A9}" srcOrd="0" destOrd="0" presId="urn:microsoft.com/office/officeart/2016/7/layout/BasicLinearProcessNumbered"/>
    <dgm:cxn modelId="{DD1D5A98-B309-433F-96FA-D3B692069769}" type="presParOf" srcId="{4B92CAA2-5BDA-442F-AAFE-158EC19DF0A9}" destId="{DAF0D0F6-442F-4D73-BFE3-DFCE078C2E7B}" srcOrd="0" destOrd="0" presId="urn:microsoft.com/office/officeart/2016/7/layout/BasicLinearProcessNumbered"/>
    <dgm:cxn modelId="{18AD2F0C-B59B-420A-B63E-A7D7AE0AB2AC}" type="presParOf" srcId="{4B92CAA2-5BDA-442F-AAFE-158EC19DF0A9}" destId="{4E99C3F3-2665-4994-89B9-C65AD0A63D68}" srcOrd="1" destOrd="0" presId="urn:microsoft.com/office/officeart/2016/7/layout/BasicLinearProcessNumbered"/>
    <dgm:cxn modelId="{7211BE12-1B5F-4082-A3A9-6EED6597CF66}" type="presParOf" srcId="{4B92CAA2-5BDA-442F-AAFE-158EC19DF0A9}" destId="{8F491179-2B9E-4D92-B5E1-F006A4AED1C9}" srcOrd="2" destOrd="0" presId="urn:microsoft.com/office/officeart/2016/7/layout/BasicLinearProcessNumbered"/>
    <dgm:cxn modelId="{DEBBDC26-B072-4F05-A3B0-A166B29CA22A}" type="presParOf" srcId="{4B92CAA2-5BDA-442F-AAFE-158EC19DF0A9}" destId="{3D16B0E5-D466-4894-8226-706259CEADC4}" srcOrd="3" destOrd="0" presId="urn:microsoft.com/office/officeart/2016/7/layout/BasicLinearProcessNumbered"/>
    <dgm:cxn modelId="{31DD0F71-2B96-428F-81D9-2B356AEB9A03}" type="presParOf" srcId="{F9A783F9-510B-4AA3-9900-2C3484FB7A9D}" destId="{22420911-810A-47A3-A97E-E909BC3A29CB}" srcOrd="1" destOrd="0" presId="urn:microsoft.com/office/officeart/2016/7/layout/BasicLinearProcessNumbered"/>
    <dgm:cxn modelId="{C5B37241-7FD0-4313-8B73-2E9DEB2BB435}" type="presParOf" srcId="{F9A783F9-510B-4AA3-9900-2C3484FB7A9D}" destId="{5FB22A22-A9A2-4AAE-AF3B-80B924E8E3AF}" srcOrd="2" destOrd="0" presId="urn:microsoft.com/office/officeart/2016/7/layout/BasicLinearProcessNumbered"/>
    <dgm:cxn modelId="{A4D1A47A-99D5-4A25-8916-CC7E652B6EDD}" type="presParOf" srcId="{5FB22A22-A9A2-4AAE-AF3B-80B924E8E3AF}" destId="{FA50CB6C-FB1C-4BE1-8D56-99670A2D2636}" srcOrd="0" destOrd="0" presId="urn:microsoft.com/office/officeart/2016/7/layout/BasicLinearProcessNumbered"/>
    <dgm:cxn modelId="{42ABA771-868B-42D8-8CD8-F0A3B5794F21}" type="presParOf" srcId="{5FB22A22-A9A2-4AAE-AF3B-80B924E8E3AF}" destId="{059A93E2-433D-4073-B3AB-E8F38F51DEB1}" srcOrd="1" destOrd="0" presId="urn:microsoft.com/office/officeart/2016/7/layout/BasicLinearProcessNumbered"/>
    <dgm:cxn modelId="{9C050B5E-7D8C-492F-8847-6600447F19FE}" type="presParOf" srcId="{5FB22A22-A9A2-4AAE-AF3B-80B924E8E3AF}" destId="{0B6C803B-71DB-4A6B-A4EB-F96D9F10CE01}" srcOrd="2" destOrd="0" presId="urn:microsoft.com/office/officeart/2016/7/layout/BasicLinearProcessNumbered"/>
    <dgm:cxn modelId="{618C64E2-D175-4578-918A-C6D3BBF6BC8E}" type="presParOf" srcId="{5FB22A22-A9A2-4AAE-AF3B-80B924E8E3AF}" destId="{92121879-5FD2-431B-9E81-91EAF0E320B6}" srcOrd="3" destOrd="0" presId="urn:microsoft.com/office/officeart/2016/7/layout/BasicLinearProcessNumbered"/>
    <dgm:cxn modelId="{AA8A77B4-0515-4918-A10E-2860BDBF2E4F}" type="presParOf" srcId="{F9A783F9-510B-4AA3-9900-2C3484FB7A9D}" destId="{C910BB5E-DBE7-4B94-941A-3D77C5B8567A}" srcOrd="3" destOrd="0" presId="urn:microsoft.com/office/officeart/2016/7/layout/BasicLinearProcessNumbered"/>
    <dgm:cxn modelId="{30C6A7E2-08C3-4773-9141-E1EA38DF868A}" type="presParOf" srcId="{F9A783F9-510B-4AA3-9900-2C3484FB7A9D}" destId="{1A4BD121-18CE-4D5D-A158-3330CA1850E0}" srcOrd="4" destOrd="0" presId="urn:microsoft.com/office/officeart/2016/7/layout/BasicLinearProcessNumbered"/>
    <dgm:cxn modelId="{979EC1EA-BC7C-4EC6-960C-E7D467D63DBE}" type="presParOf" srcId="{1A4BD121-18CE-4D5D-A158-3330CA1850E0}" destId="{89BBDAFD-5A23-40A0-A467-95FDB245EE85}" srcOrd="0" destOrd="0" presId="urn:microsoft.com/office/officeart/2016/7/layout/BasicLinearProcessNumbered"/>
    <dgm:cxn modelId="{BE04F124-EC58-4344-BB9B-E9B586B7A42A}" type="presParOf" srcId="{1A4BD121-18CE-4D5D-A158-3330CA1850E0}" destId="{101ADCAE-21D5-42D2-B4CC-F929BE9FAB5D}" srcOrd="1" destOrd="0" presId="urn:microsoft.com/office/officeart/2016/7/layout/BasicLinearProcessNumbered"/>
    <dgm:cxn modelId="{DB21B5E7-8A38-467D-A2D9-7A5E68CB4B40}" type="presParOf" srcId="{1A4BD121-18CE-4D5D-A158-3330CA1850E0}" destId="{D3334953-3817-4A07-AAF8-383B6C1168B9}" srcOrd="2" destOrd="0" presId="urn:microsoft.com/office/officeart/2016/7/layout/BasicLinearProcessNumbered"/>
    <dgm:cxn modelId="{57DCFD44-4067-4E6C-9DAB-55FF075A2383}" type="presParOf" srcId="{1A4BD121-18CE-4D5D-A158-3330CA1850E0}" destId="{3EB82D20-E9B6-4A50-BCB9-3B2A100BBACA}"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B675E6-CDBD-4F5D-AC2D-90E479C2ACB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A9EF3CB7-CDCC-49D5-A2AA-EF72BD8866DD}">
      <dgm:prSet phldrT="[Text]"/>
      <dgm:spPr/>
      <dgm:t>
        <a:bodyPr/>
        <a:lstStyle/>
        <a:p>
          <a:r>
            <a:rPr lang="en-GB" dirty="0"/>
            <a:t>Access to the service</a:t>
          </a:r>
          <a:endParaRPr lang="en-US" dirty="0"/>
        </a:p>
      </dgm:t>
    </dgm:pt>
    <dgm:pt modelId="{477C5244-CE3A-4379-AC80-77745DF1799A}" type="parTrans" cxnId="{6BE8069E-AA63-4028-8A6C-8E490212ED02}">
      <dgm:prSet/>
      <dgm:spPr/>
      <dgm:t>
        <a:bodyPr/>
        <a:lstStyle/>
        <a:p>
          <a:endParaRPr lang="en-US"/>
        </a:p>
      </dgm:t>
    </dgm:pt>
    <dgm:pt modelId="{949F8FD5-6ACD-47B2-8E6B-B2F800041E15}" type="sibTrans" cxnId="{6BE8069E-AA63-4028-8A6C-8E490212ED02}">
      <dgm:prSet/>
      <dgm:spPr/>
      <dgm:t>
        <a:bodyPr/>
        <a:lstStyle/>
        <a:p>
          <a:endParaRPr lang="en-US"/>
        </a:p>
      </dgm:t>
    </dgm:pt>
    <dgm:pt modelId="{DC92E074-DA59-4647-B4F2-63CD858FCBD5}">
      <dgm:prSet/>
      <dgm:spPr/>
      <dgm:t>
        <a:bodyPr/>
        <a:lstStyle/>
        <a:p>
          <a:r>
            <a:rPr lang="en-GB" dirty="0"/>
            <a:t>Clinic wait</a:t>
          </a:r>
        </a:p>
      </dgm:t>
    </dgm:pt>
    <dgm:pt modelId="{22FB85BF-FF65-4E72-BF3B-676329C2D7E4}" type="parTrans" cxnId="{CBBFE111-EAB8-4F51-8DBE-5A164E08134A}">
      <dgm:prSet/>
      <dgm:spPr/>
      <dgm:t>
        <a:bodyPr/>
        <a:lstStyle/>
        <a:p>
          <a:endParaRPr lang="en-US"/>
        </a:p>
      </dgm:t>
    </dgm:pt>
    <dgm:pt modelId="{AF8F1F6B-B11F-4DD8-9256-217E31E57C72}" type="sibTrans" cxnId="{CBBFE111-EAB8-4F51-8DBE-5A164E08134A}">
      <dgm:prSet/>
      <dgm:spPr/>
      <dgm:t>
        <a:bodyPr/>
        <a:lstStyle/>
        <a:p>
          <a:endParaRPr lang="en-US"/>
        </a:p>
      </dgm:t>
    </dgm:pt>
    <dgm:pt modelId="{C3578F27-F705-49C2-8B55-B44FB7D6BB2B}">
      <dgm:prSet/>
      <dgm:spPr/>
      <dgm:t>
        <a:bodyPr/>
        <a:lstStyle/>
        <a:p>
          <a:r>
            <a:rPr lang="en-GB" dirty="0"/>
            <a:t>In-chair time</a:t>
          </a:r>
        </a:p>
      </dgm:t>
    </dgm:pt>
    <dgm:pt modelId="{3B5A42A8-02B0-4105-B556-AFF4AD3ED54A}" type="parTrans" cxnId="{9F0D0382-AA52-4ADA-8456-BF6818D395B7}">
      <dgm:prSet/>
      <dgm:spPr/>
      <dgm:t>
        <a:bodyPr/>
        <a:lstStyle/>
        <a:p>
          <a:endParaRPr lang="en-US"/>
        </a:p>
      </dgm:t>
    </dgm:pt>
    <dgm:pt modelId="{2645162B-CA2F-47EA-8333-8E8CA2B08E45}" type="sibTrans" cxnId="{9F0D0382-AA52-4ADA-8456-BF6818D395B7}">
      <dgm:prSet/>
      <dgm:spPr/>
      <dgm:t>
        <a:bodyPr/>
        <a:lstStyle/>
        <a:p>
          <a:endParaRPr lang="en-US"/>
        </a:p>
      </dgm:t>
    </dgm:pt>
    <dgm:pt modelId="{0090B110-3F04-417C-BC43-3E9E714B9CD8}">
      <dgm:prSet/>
      <dgm:spPr/>
      <dgm:t>
        <a:bodyPr/>
        <a:lstStyle/>
        <a:p>
          <a:r>
            <a:rPr lang="en-GB" dirty="0"/>
            <a:t>Treatment setting</a:t>
          </a:r>
        </a:p>
      </dgm:t>
    </dgm:pt>
    <dgm:pt modelId="{00BE296B-A371-45F6-A205-56155DF5B770}" type="parTrans" cxnId="{575163E8-4619-48DC-A009-C6FD8655066C}">
      <dgm:prSet/>
      <dgm:spPr/>
      <dgm:t>
        <a:bodyPr/>
        <a:lstStyle/>
        <a:p>
          <a:endParaRPr lang="en-US"/>
        </a:p>
      </dgm:t>
    </dgm:pt>
    <dgm:pt modelId="{C6FD7E8B-CC0D-4D77-8041-789A15ADEC91}" type="sibTrans" cxnId="{575163E8-4619-48DC-A009-C6FD8655066C}">
      <dgm:prSet/>
      <dgm:spPr/>
      <dgm:t>
        <a:bodyPr/>
        <a:lstStyle/>
        <a:p>
          <a:endParaRPr lang="en-US"/>
        </a:p>
      </dgm:t>
    </dgm:pt>
    <dgm:pt modelId="{844E2B0B-20E8-4E11-88B0-9773DA535E07}">
      <dgm:prSet/>
      <dgm:spPr/>
      <dgm:t>
        <a:bodyPr/>
        <a:lstStyle/>
        <a:p>
          <a:r>
            <a:rPr lang="en-GB" dirty="0"/>
            <a:t>Molecular radiotherapy preparation</a:t>
          </a:r>
        </a:p>
      </dgm:t>
    </dgm:pt>
    <dgm:pt modelId="{1DBF7883-9074-48AE-AAD9-A503EE6D2D0F}" type="parTrans" cxnId="{FE17F741-D10C-4842-B472-1EEF27B12B49}">
      <dgm:prSet/>
      <dgm:spPr/>
      <dgm:t>
        <a:bodyPr/>
        <a:lstStyle/>
        <a:p>
          <a:endParaRPr lang="en-US"/>
        </a:p>
      </dgm:t>
    </dgm:pt>
    <dgm:pt modelId="{EF2B3553-DB5C-4FD7-BAC9-1B4EACED1773}" type="sibTrans" cxnId="{FE17F741-D10C-4842-B472-1EEF27B12B49}">
      <dgm:prSet/>
      <dgm:spPr/>
      <dgm:t>
        <a:bodyPr/>
        <a:lstStyle/>
        <a:p>
          <a:endParaRPr lang="en-US"/>
        </a:p>
      </dgm:t>
    </dgm:pt>
    <dgm:pt modelId="{731CE69B-5E11-4214-A776-A745D317F329}">
      <dgm:prSet/>
      <dgm:spPr/>
      <dgm:t>
        <a:bodyPr/>
        <a:lstStyle/>
        <a:p>
          <a:r>
            <a:rPr lang="en-GB" dirty="0"/>
            <a:t>Waste reduction</a:t>
          </a:r>
        </a:p>
      </dgm:t>
    </dgm:pt>
    <dgm:pt modelId="{18D958B5-8294-484F-9BA2-EA801233CAA9}" type="parTrans" cxnId="{A96FFFF1-27DF-4EED-9B1D-E85FE6350799}">
      <dgm:prSet/>
      <dgm:spPr/>
      <dgm:t>
        <a:bodyPr/>
        <a:lstStyle/>
        <a:p>
          <a:endParaRPr lang="en-US"/>
        </a:p>
      </dgm:t>
    </dgm:pt>
    <dgm:pt modelId="{D14DB144-2767-44DB-897C-3B850EAABF06}" type="sibTrans" cxnId="{A96FFFF1-27DF-4EED-9B1D-E85FE6350799}">
      <dgm:prSet/>
      <dgm:spPr/>
      <dgm:t>
        <a:bodyPr/>
        <a:lstStyle/>
        <a:p>
          <a:endParaRPr lang="en-US"/>
        </a:p>
      </dgm:t>
    </dgm:pt>
    <dgm:pt modelId="{4A3FCE99-9BD6-4915-B559-555BA2915F79}">
      <dgm:prSet/>
      <dgm:spPr/>
      <dgm:t>
        <a:bodyPr/>
        <a:lstStyle/>
        <a:p>
          <a:r>
            <a:rPr lang="en-GB" dirty="0"/>
            <a:t>Toxicity management</a:t>
          </a:r>
        </a:p>
      </dgm:t>
    </dgm:pt>
    <dgm:pt modelId="{3DD47BA3-BE6C-4628-AE74-E48C88CABFF3}" type="parTrans" cxnId="{99EA9583-0029-49F9-9B03-04098D476213}">
      <dgm:prSet/>
      <dgm:spPr/>
      <dgm:t>
        <a:bodyPr/>
        <a:lstStyle/>
        <a:p>
          <a:endParaRPr lang="en-US"/>
        </a:p>
      </dgm:t>
    </dgm:pt>
    <dgm:pt modelId="{66E515C8-90EE-40B4-B3C4-147ABB3C38E5}" type="sibTrans" cxnId="{99EA9583-0029-49F9-9B03-04098D476213}">
      <dgm:prSet/>
      <dgm:spPr/>
      <dgm:t>
        <a:bodyPr/>
        <a:lstStyle/>
        <a:p>
          <a:endParaRPr lang="en-US"/>
        </a:p>
      </dgm:t>
    </dgm:pt>
    <dgm:pt modelId="{CA193042-1C4C-4DC7-996C-75B62A5609A5}">
      <dgm:prSet/>
      <dgm:spPr/>
      <dgm:t>
        <a:bodyPr/>
        <a:lstStyle/>
        <a:p>
          <a:r>
            <a:rPr lang="en-GB" dirty="0"/>
            <a:t>Capacity</a:t>
          </a:r>
        </a:p>
      </dgm:t>
    </dgm:pt>
    <dgm:pt modelId="{2A1F37AA-6A6F-47A9-AC1A-F4D362DA8DEB}" type="parTrans" cxnId="{A7ADE29B-87A5-4328-8988-6E5335E4F233}">
      <dgm:prSet/>
      <dgm:spPr/>
      <dgm:t>
        <a:bodyPr/>
        <a:lstStyle/>
        <a:p>
          <a:endParaRPr lang="en-US"/>
        </a:p>
      </dgm:t>
    </dgm:pt>
    <dgm:pt modelId="{89065792-B5DB-4883-A9C0-333025A6920A}" type="sibTrans" cxnId="{A7ADE29B-87A5-4328-8988-6E5335E4F233}">
      <dgm:prSet/>
      <dgm:spPr/>
      <dgm:t>
        <a:bodyPr/>
        <a:lstStyle/>
        <a:p>
          <a:endParaRPr lang="en-US"/>
        </a:p>
      </dgm:t>
    </dgm:pt>
    <dgm:pt modelId="{2DDE6A94-E0FD-45F1-BB72-655F50876180}">
      <dgm:prSet/>
      <dgm:spPr/>
      <dgm:t>
        <a:bodyPr/>
        <a:lstStyle/>
        <a:p>
          <a:r>
            <a:rPr lang="en-GB" dirty="0"/>
            <a:t>Opening times</a:t>
          </a:r>
        </a:p>
      </dgm:t>
    </dgm:pt>
    <dgm:pt modelId="{5FACAEA4-EFA4-4936-930C-F080D504A814}" type="parTrans" cxnId="{C3A3973C-5A0C-42EF-845E-FB74E2F3AB90}">
      <dgm:prSet/>
      <dgm:spPr/>
      <dgm:t>
        <a:bodyPr/>
        <a:lstStyle/>
        <a:p>
          <a:endParaRPr lang="en-US"/>
        </a:p>
      </dgm:t>
    </dgm:pt>
    <dgm:pt modelId="{CA408D71-639D-4DB9-BE89-0FE699257E5F}" type="sibTrans" cxnId="{C3A3973C-5A0C-42EF-845E-FB74E2F3AB90}">
      <dgm:prSet/>
      <dgm:spPr/>
      <dgm:t>
        <a:bodyPr/>
        <a:lstStyle/>
        <a:p>
          <a:endParaRPr lang="en-US"/>
        </a:p>
      </dgm:t>
    </dgm:pt>
    <dgm:pt modelId="{DC8ED7CE-5D25-445B-9ACC-188AC141C760}">
      <dgm:prSet/>
      <dgm:spPr/>
      <dgm:t>
        <a:bodyPr/>
        <a:lstStyle/>
        <a:p>
          <a:r>
            <a:rPr lang="en-GB" dirty="0"/>
            <a:t>Patient transport</a:t>
          </a:r>
        </a:p>
      </dgm:t>
    </dgm:pt>
    <dgm:pt modelId="{BA5B44C5-29C9-4944-8D14-EA90B6FBCA33}" type="parTrans" cxnId="{85EDE3E9-635C-4233-AB05-2B27B917F694}">
      <dgm:prSet/>
      <dgm:spPr/>
      <dgm:t>
        <a:bodyPr/>
        <a:lstStyle/>
        <a:p>
          <a:endParaRPr lang="en-US"/>
        </a:p>
      </dgm:t>
    </dgm:pt>
    <dgm:pt modelId="{82E36FFF-E737-4ED8-B4AD-3B109629F668}" type="sibTrans" cxnId="{85EDE3E9-635C-4233-AB05-2B27B917F694}">
      <dgm:prSet/>
      <dgm:spPr/>
      <dgm:t>
        <a:bodyPr/>
        <a:lstStyle/>
        <a:p>
          <a:endParaRPr lang="en-US"/>
        </a:p>
      </dgm:t>
    </dgm:pt>
    <dgm:pt modelId="{48DC2C52-A782-47BB-8940-A98472F3AD5F}" type="pres">
      <dgm:prSet presAssocID="{47B675E6-CDBD-4F5D-AC2D-90E479C2ACBC}" presName="diagram" presStyleCnt="0">
        <dgm:presLayoutVars>
          <dgm:dir/>
          <dgm:resizeHandles val="exact"/>
        </dgm:presLayoutVars>
      </dgm:prSet>
      <dgm:spPr/>
    </dgm:pt>
    <dgm:pt modelId="{3A722EAB-DB7C-47ED-A79A-1CAD49034A99}" type="pres">
      <dgm:prSet presAssocID="{A9EF3CB7-CDCC-49D5-A2AA-EF72BD8866DD}" presName="node" presStyleLbl="node1" presStyleIdx="0" presStyleCnt="10">
        <dgm:presLayoutVars>
          <dgm:bulletEnabled val="1"/>
        </dgm:presLayoutVars>
      </dgm:prSet>
      <dgm:spPr/>
    </dgm:pt>
    <dgm:pt modelId="{D5883336-23A3-42DF-98B2-275B863BF0DF}" type="pres">
      <dgm:prSet presAssocID="{949F8FD5-6ACD-47B2-8E6B-B2F800041E15}" presName="sibTrans" presStyleCnt="0"/>
      <dgm:spPr/>
    </dgm:pt>
    <dgm:pt modelId="{5E0A84D5-0AE6-49D3-9533-F2A6AFCA59B8}" type="pres">
      <dgm:prSet presAssocID="{CA193042-1C4C-4DC7-996C-75B62A5609A5}" presName="node" presStyleLbl="node1" presStyleIdx="1" presStyleCnt="10">
        <dgm:presLayoutVars>
          <dgm:bulletEnabled val="1"/>
        </dgm:presLayoutVars>
      </dgm:prSet>
      <dgm:spPr/>
    </dgm:pt>
    <dgm:pt modelId="{F782E560-1B86-43CD-9D46-7F3DC134F49A}" type="pres">
      <dgm:prSet presAssocID="{89065792-B5DB-4883-A9C0-333025A6920A}" presName="sibTrans" presStyleCnt="0"/>
      <dgm:spPr/>
    </dgm:pt>
    <dgm:pt modelId="{6B5FE2A3-FB7D-483A-B170-7F14151C00F8}" type="pres">
      <dgm:prSet presAssocID="{DC92E074-DA59-4647-B4F2-63CD858FCBD5}" presName="node" presStyleLbl="node1" presStyleIdx="2" presStyleCnt="10">
        <dgm:presLayoutVars>
          <dgm:bulletEnabled val="1"/>
        </dgm:presLayoutVars>
      </dgm:prSet>
      <dgm:spPr/>
    </dgm:pt>
    <dgm:pt modelId="{7601F912-202A-4602-A2A2-534CC851098E}" type="pres">
      <dgm:prSet presAssocID="{AF8F1F6B-B11F-4DD8-9256-217E31E57C72}" presName="sibTrans" presStyleCnt="0"/>
      <dgm:spPr/>
    </dgm:pt>
    <dgm:pt modelId="{244939A0-36BE-40E6-8E4C-EAD172725868}" type="pres">
      <dgm:prSet presAssocID="{C3578F27-F705-49C2-8B55-B44FB7D6BB2B}" presName="node" presStyleLbl="node1" presStyleIdx="3" presStyleCnt="10">
        <dgm:presLayoutVars>
          <dgm:bulletEnabled val="1"/>
        </dgm:presLayoutVars>
      </dgm:prSet>
      <dgm:spPr/>
    </dgm:pt>
    <dgm:pt modelId="{BB473AF8-57CE-498A-9221-592D9FAD8633}" type="pres">
      <dgm:prSet presAssocID="{2645162B-CA2F-47EA-8333-8E8CA2B08E45}" presName="sibTrans" presStyleCnt="0"/>
      <dgm:spPr/>
    </dgm:pt>
    <dgm:pt modelId="{3921BD04-1B4E-4A37-B48E-819D4C74CB28}" type="pres">
      <dgm:prSet presAssocID="{0090B110-3F04-417C-BC43-3E9E714B9CD8}" presName="node" presStyleLbl="node1" presStyleIdx="4" presStyleCnt="10">
        <dgm:presLayoutVars>
          <dgm:bulletEnabled val="1"/>
        </dgm:presLayoutVars>
      </dgm:prSet>
      <dgm:spPr/>
    </dgm:pt>
    <dgm:pt modelId="{9D7E0E0E-4613-462C-9F42-52B342F696E7}" type="pres">
      <dgm:prSet presAssocID="{C6FD7E8B-CC0D-4D77-8041-789A15ADEC91}" presName="sibTrans" presStyleCnt="0"/>
      <dgm:spPr/>
    </dgm:pt>
    <dgm:pt modelId="{C79E1942-6416-4788-A4F6-35F6A6FD7530}" type="pres">
      <dgm:prSet presAssocID="{844E2B0B-20E8-4E11-88B0-9773DA535E07}" presName="node" presStyleLbl="node1" presStyleIdx="5" presStyleCnt="10">
        <dgm:presLayoutVars>
          <dgm:bulletEnabled val="1"/>
        </dgm:presLayoutVars>
      </dgm:prSet>
      <dgm:spPr/>
    </dgm:pt>
    <dgm:pt modelId="{6CAC7F38-5FCF-4F44-B3AE-5C40686A7BC6}" type="pres">
      <dgm:prSet presAssocID="{EF2B3553-DB5C-4FD7-BAC9-1B4EACED1773}" presName="sibTrans" presStyleCnt="0"/>
      <dgm:spPr/>
    </dgm:pt>
    <dgm:pt modelId="{E3937E26-BD74-4812-B4EB-2CE2809250E3}" type="pres">
      <dgm:prSet presAssocID="{731CE69B-5E11-4214-A776-A745D317F329}" presName="node" presStyleLbl="node1" presStyleIdx="6" presStyleCnt="10">
        <dgm:presLayoutVars>
          <dgm:bulletEnabled val="1"/>
        </dgm:presLayoutVars>
      </dgm:prSet>
      <dgm:spPr/>
    </dgm:pt>
    <dgm:pt modelId="{AD546167-BD36-4ECF-8112-3D95CAEC5038}" type="pres">
      <dgm:prSet presAssocID="{D14DB144-2767-44DB-897C-3B850EAABF06}" presName="sibTrans" presStyleCnt="0"/>
      <dgm:spPr/>
    </dgm:pt>
    <dgm:pt modelId="{074B7F9A-33B5-4469-ACC8-81B2F3C291F1}" type="pres">
      <dgm:prSet presAssocID="{4A3FCE99-9BD6-4915-B559-555BA2915F79}" presName="node" presStyleLbl="node1" presStyleIdx="7" presStyleCnt="10">
        <dgm:presLayoutVars>
          <dgm:bulletEnabled val="1"/>
        </dgm:presLayoutVars>
      </dgm:prSet>
      <dgm:spPr/>
    </dgm:pt>
    <dgm:pt modelId="{32D2D9EA-FBFD-4627-A6B6-8633C0A6E04A}" type="pres">
      <dgm:prSet presAssocID="{66E515C8-90EE-40B4-B3C4-147ABB3C38E5}" presName="sibTrans" presStyleCnt="0"/>
      <dgm:spPr/>
    </dgm:pt>
    <dgm:pt modelId="{42ACF351-7A33-40CC-B07B-853E3F0DDC3D}" type="pres">
      <dgm:prSet presAssocID="{2DDE6A94-E0FD-45F1-BB72-655F50876180}" presName="node" presStyleLbl="node1" presStyleIdx="8" presStyleCnt="10">
        <dgm:presLayoutVars>
          <dgm:bulletEnabled val="1"/>
        </dgm:presLayoutVars>
      </dgm:prSet>
      <dgm:spPr/>
    </dgm:pt>
    <dgm:pt modelId="{7F929DE6-6211-48C1-BD70-0D5AC131BDFB}" type="pres">
      <dgm:prSet presAssocID="{CA408D71-639D-4DB9-BE89-0FE699257E5F}" presName="sibTrans" presStyleCnt="0"/>
      <dgm:spPr/>
    </dgm:pt>
    <dgm:pt modelId="{E398B878-DF1C-424F-BC08-4CC58387966D}" type="pres">
      <dgm:prSet presAssocID="{DC8ED7CE-5D25-445B-9ACC-188AC141C760}" presName="node" presStyleLbl="node1" presStyleIdx="9" presStyleCnt="10">
        <dgm:presLayoutVars>
          <dgm:bulletEnabled val="1"/>
        </dgm:presLayoutVars>
      </dgm:prSet>
      <dgm:spPr/>
    </dgm:pt>
  </dgm:ptLst>
  <dgm:cxnLst>
    <dgm:cxn modelId="{CBBFE111-EAB8-4F51-8DBE-5A164E08134A}" srcId="{47B675E6-CDBD-4F5D-AC2D-90E479C2ACBC}" destId="{DC92E074-DA59-4647-B4F2-63CD858FCBD5}" srcOrd="2" destOrd="0" parTransId="{22FB85BF-FF65-4E72-BF3B-676329C2D7E4}" sibTransId="{AF8F1F6B-B11F-4DD8-9256-217E31E57C72}"/>
    <dgm:cxn modelId="{63DEDA1B-5537-420C-8EBD-6811AA6989B7}" type="presOf" srcId="{731CE69B-5E11-4214-A776-A745D317F329}" destId="{E3937E26-BD74-4812-B4EB-2CE2809250E3}" srcOrd="0" destOrd="0" presId="urn:microsoft.com/office/officeart/2005/8/layout/default"/>
    <dgm:cxn modelId="{E2AFD22B-4949-4998-AC1C-051E70411370}" type="presOf" srcId="{2DDE6A94-E0FD-45F1-BB72-655F50876180}" destId="{42ACF351-7A33-40CC-B07B-853E3F0DDC3D}" srcOrd="0" destOrd="0" presId="urn:microsoft.com/office/officeart/2005/8/layout/default"/>
    <dgm:cxn modelId="{C3A3973C-5A0C-42EF-845E-FB74E2F3AB90}" srcId="{47B675E6-CDBD-4F5D-AC2D-90E479C2ACBC}" destId="{2DDE6A94-E0FD-45F1-BB72-655F50876180}" srcOrd="8" destOrd="0" parTransId="{5FACAEA4-EFA4-4936-930C-F080D504A814}" sibTransId="{CA408D71-639D-4DB9-BE89-0FE699257E5F}"/>
    <dgm:cxn modelId="{FE17F741-D10C-4842-B472-1EEF27B12B49}" srcId="{47B675E6-CDBD-4F5D-AC2D-90E479C2ACBC}" destId="{844E2B0B-20E8-4E11-88B0-9773DA535E07}" srcOrd="5" destOrd="0" parTransId="{1DBF7883-9074-48AE-AAD9-A503EE6D2D0F}" sibTransId="{EF2B3553-DB5C-4FD7-BAC9-1B4EACED1773}"/>
    <dgm:cxn modelId="{546D8046-EA68-4161-B48A-BDBE4A75E550}" type="presOf" srcId="{CA193042-1C4C-4DC7-996C-75B62A5609A5}" destId="{5E0A84D5-0AE6-49D3-9533-F2A6AFCA59B8}" srcOrd="0" destOrd="0" presId="urn:microsoft.com/office/officeart/2005/8/layout/default"/>
    <dgm:cxn modelId="{F0186E56-91D2-4006-913C-BD2A3A95F49F}" type="presOf" srcId="{47B675E6-CDBD-4F5D-AC2D-90E479C2ACBC}" destId="{48DC2C52-A782-47BB-8940-A98472F3AD5F}" srcOrd="0" destOrd="0" presId="urn:microsoft.com/office/officeart/2005/8/layout/default"/>
    <dgm:cxn modelId="{CF8D9556-8DC8-47BD-AE87-0B1A051FF13A}" type="presOf" srcId="{844E2B0B-20E8-4E11-88B0-9773DA535E07}" destId="{C79E1942-6416-4788-A4F6-35F6A6FD7530}" srcOrd="0" destOrd="0" presId="urn:microsoft.com/office/officeart/2005/8/layout/default"/>
    <dgm:cxn modelId="{F9D2107A-D277-4C38-8449-1678739451BE}" type="presOf" srcId="{C3578F27-F705-49C2-8B55-B44FB7D6BB2B}" destId="{244939A0-36BE-40E6-8E4C-EAD172725868}" srcOrd="0" destOrd="0" presId="urn:microsoft.com/office/officeart/2005/8/layout/default"/>
    <dgm:cxn modelId="{9F0D0382-AA52-4ADA-8456-BF6818D395B7}" srcId="{47B675E6-CDBD-4F5D-AC2D-90E479C2ACBC}" destId="{C3578F27-F705-49C2-8B55-B44FB7D6BB2B}" srcOrd="3" destOrd="0" parTransId="{3B5A42A8-02B0-4105-B556-AFF4AD3ED54A}" sibTransId="{2645162B-CA2F-47EA-8333-8E8CA2B08E45}"/>
    <dgm:cxn modelId="{99EA9583-0029-49F9-9B03-04098D476213}" srcId="{47B675E6-CDBD-4F5D-AC2D-90E479C2ACBC}" destId="{4A3FCE99-9BD6-4915-B559-555BA2915F79}" srcOrd="7" destOrd="0" parTransId="{3DD47BA3-BE6C-4628-AE74-E48C88CABFF3}" sibTransId="{66E515C8-90EE-40B4-B3C4-147ABB3C38E5}"/>
    <dgm:cxn modelId="{3FE5DF84-00A6-455B-A7EB-8C68B6290AD2}" type="presOf" srcId="{DC8ED7CE-5D25-445B-9ACC-188AC141C760}" destId="{E398B878-DF1C-424F-BC08-4CC58387966D}" srcOrd="0" destOrd="0" presId="urn:microsoft.com/office/officeart/2005/8/layout/default"/>
    <dgm:cxn modelId="{33774E95-926C-4F1A-878F-7D69B6DEA6EC}" type="presOf" srcId="{4A3FCE99-9BD6-4915-B559-555BA2915F79}" destId="{074B7F9A-33B5-4469-ACC8-81B2F3C291F1}" srcOrd="0" destOrd="0" presId="urn:microsoft.com/office/officeart/2005/8/layout/default"/>
    <dgm:cxn modelId="{A7ADE29B-87A5-4328-8988-6E5335E4F233}" srcId="{47B675E6-CDBD-4F5D-AC2D-90E479C2ACBC}" destId="{CA193042-1C4C-4DC7-996C-75B62A5609A5}" srcOrd="1" destOrd="0" parTransId="{2A1F37AA-6A6F-47A9-AC1A-F4D362DA8DEB}" sibTransId="{89065792-B5DB-4883-A9C0-333025A6920A}"/>
    <dgm:cxn modelId="{6BE8069E-AA63-4028-8A6C-8E490212ED02}" srcId="{47B675E6-CDBD-4F5D-AC2D-90E479C2ACBC}" destId="{A9EF3CB7-CDCC-49D5-A2AA-EF72BD8866DD}" srcOrd="0" destOrd="0" parTransId="{477C5244-CE3A-4379-AC80-77745DF1799A}" sibTransId="{949F8FD5-6ACD-47B2-8E6B-B2F800041E15}"/>
    <dgm:cxn modelId="{C363D1BC-19E2-4221-8F10-C9A50CFC3A65}" type="presOf" srcId="{A9EF3CB7-CDCC-49D5-A2AA-EF72BD8866DD}" destId="{3A722EAB-DB7C-47ED-A79A-1CAD49034A99}" srcOrd="0" destOrd="0" presId="urn:microsoft.com/office/officeart/2005/8/layout/default"/>
    <dgm:cxn modelId="{575163E8-4619-48DC-A009-C6FD8655066C}" srcId="{47B675E6-CDBD-4F5D-AC2D-90E479C2ACBC}" destId="{0090B110-3F04-417C-BC43-3E9E714B9CD8}" srcOrd="4" destOrd="0" parTransId="{00BE296B-A371-45F6-A205-56155DF5B770}" sibTransId="{C6FD7E8B-CC0D-4D77-8041-789A15ADEC91}"/>
    <dgm:cxn modelId="{392BB6E8-EB4F-4885-9E56-0EB802E98781}" type="presOf" srcId="{0090B110-3F04-417C-BC43-3E9E714B9CD8}" destId="{3921BD04-1B4E-4A37-B48E-819D4C74CB28}" srcOrd="0" destOrd="0" presId="urn:microsoft.com/office/officeart/2005/8/layout/default"/>
    <dgm:cxn modelId="{85EDE3E9-635C-4233-AB05-2B27B917F694}" srcId="{47B675E6-CDBD-4F5D-AC2D-90E479C2ACBC}" destId="{DC8ED7CE-5D25-445B-9ACC-188AC141C760}" srcOrd="9" destOrd="0" parTransId="{BA5B44C5-29C9-4944-8D14-EA90B6FBCA33}" sibTransId="{82E36FFF-E737-4ED8-B4AD-3B109629F668}"/>
    <dgm:cxn modelId="{A96FFFF1-27DF-4EED-9B1D-E85FE6350799}" srcId="{47B675E6-CDBD-4F5D-AC2D-90E479C2ACBC}" destId="{731CE69B-5E11-4214-A776-A745D317F329}" srcOrd="6" destOrd="0" parTransId="{18D958B5-8294-484F-9BA2-EA801233CAA9}" sibTransId="{D14DB144-2767-44DB-897C-3B850EAABF06}"/>
    <dgm:cxn modelId="{A72E44F3-78E6-4BEE-8EFA-DB8880113EE9}" type="presOf" srcId="{DC92E074-DA59-4647-B4F2-63CD858FCBD5}" destId="{6B5FE2A3-FB7D-483A-B170-7F14151C00F8}" srcOrd="0" destOrd="0" presId="urn:microsoft.com/office/officeart/2005/8/layout/default"/>
    <dgm:cxn modelId="{F554E5C7-1B1B-4FE4-B8DB-59E39B877621}" type="presParOf" srcId="{48DC2C52-A782-47BB-8940-A98472F3AD5F}" destId="{3A722EAB-DB7C-47ED-A79A-1CAD49034A99}" srcOrd="0" destOrd="0" presId="urn:microsoft.com/office/officeart/2005/8/layout/default"/>
    <dgm:cxn modelId="{CBDCB070-FE30-4100-8B72-A802A140FF1D}" type="presParOf" srcId="{48DC2C52-A782-47BB-8940-A98472F3AD5F}" destId="{D5883336-23A3-42DF-98B2-275B863BF0DF}" srcOrd="1" destOrd="0" presId="urn:microsoft.com/office/officeart/2005/8/layout/default"/>
    <dgm:cxn modelId="{CF880F59-B172-426A-A57D-8FD607FB2039}" type="presParOf" srcId="{48DC2C52-A782-47BB-8940-A98472F3AD5F}" destId="{5E0A84D5-0AE6-49D3-9533-F2A6AFCA59B8}" srcOrd="2" destOrd="0" presId="urn:microsoft.com/office/officeart/2005/8/layout/default"/>
    <dgm:cxn modelId="{0ABEC630-623C-4C60-8DB8-3137BC580F02}" type="presParOf" srcId="{48DC2C52-A782-47BB-8940-A98472F3AD5F}" destId="{F782E560-1B86-43CD-9D46-7F3DC134F49A}" srcOrd="3" destOrd="0" presId="urn:microsoft.com/office/officeart/2005/8/layout/default"/>
    <dgm:cxn modelId="{48B93EE1-14DF-4A81-8143-33321A8AA1C3}" type="presParOf" srcId="{48DC2C52-A782-47BB-8940-A98472F3AD5F}" destId="{6B5FE2A3-FB7D-483A-B170-7F14151C00F8}" srcOrd="4" destOrd="0" presId="urn:microsoft.com/office/officeart/2005/8/layout/default"/>
    <dgm:cxn modelId="{C4872CB3-8AA4-475E-8980-9D2751AC361C}" type="presParOf" srcId="{48DC2C52-A782-47BB-8940-A98472F3AD5F}" destId="{7601F912-202A-4602-A2A2-534CC851098E}" srcOrd="5" destOrd="0" presId="urn:microsoft.com/office/officeart/2005/8/layout/default"/>
    <dgm:cxn modelId="{75B5AD73-478D-4793-A4C9-A2A1BA3A60C7}" type="presParOf" srcId="{48DC2C52-A782-47BB-8940-A98472F3AD5F}" destId="{244939A0-36BE-40E6-8E4C-EAD172725868}" srcOrd="6" destOrd="0" presId="urn:microsoft.com/office/officeart/2005/8/layout/default"/>
    <dgm:cxn modelId="{29F1B8DC-35C9-4144-A53C-CB1E8962C491}" type="presParOf" srcId="{48DC2C52-A782-47BB-8940-A98472F3AD5F}" destId="{BB473AF8-57CE-498A-9221-592D9FAD8633}" srcOrd="7" destOrd="0" presId="urn:microsoft.com/office/officeart/2005/8/layout/default"/>
    <dgm:cxn modelId="{9B669F50-70BA-4881-91C3-0F3B16FD8E94}" type="presParOf" srcId="{48DC2C52-A782-47BB-8940-A98472F3AD5F}" destId="{3921BD04-1B4E-4A37-B48E-819D4C74CB28}" srcOrd="8" destOrd="0" presId="urn:microsoft.com/office/officeart/2005/8/layout/default"/>
    <dgm:cxn modelId="{71B6B595-6FB6-4CAA-BDDA-A406A795A5F6}" type="presParOf" srcId="{48DC2C52-A782-47BB-8940-A98472F3AD5F}" destId="{9D7E0E0E-4613-462C-9F42-52B342F696E7}" srcOrd="9" destOrd="0" presId="urn:microsoft.com/office/officeart/2005/8/layout/default"/>
    <dgm:cxn modelId="{640735B3-2AEB-4290-AD2F-C31EF395192F}" type="presParOf" srcId="{48DC2C52-A782-47BB-8940-A98472F3AD5F}" destId="{C79E1942-6416-4788-A4F6-35F6A6FD7530}" srcOrd="10" destOrd="0" presId="urn:microsoft.com/office/officeart/2005/8/layout/default"/>
    <dgm:cxn modelId="{BFC2AD0B-A844-4547-8085-7F4E9620399E}" type="presParOf" srcId="{48DC2C52-A782-47BB-8940-A98472F3AD5F}" destId="{6CAC7F38-5FCF-4F44-B3AE-5C40686A7BC6}" srcOrd="11" destOrd="0" presId="urn:microsoft.com/office/officeart/2005/8/layout/default"/>
    <dgm:cxn modelId="{FEE81822-2CDB-418A-9195-E585387371A5}" type="presParOf" srcId="{48DC2C52-A782-47BB-8940-A98472F3AD5F}" destId="{E3937E26-BD74-4812-B4EB-2CE2809250E3}" srcOrd="12" destOrd="0" presId="urn:microsoft.com/office/officeart/2005/8/layout/default"/>
    <dgm:cxn modelId="{77D5B1C4-D347-4E08-B711-39A942F4DE8A}" type="presParOf" srcId="{48DC2C52-A782-47BB-8940-A98472F3AD5F}" destId="{AD546167-BD36-4ECF-8112-3D95CAEC5038}" srcOrd="13" destOrd="0" presId="urn:microsoft.com/office/officeart/2005/8/layout/default"/>
    <dgm:cxn modelId="{2822464B-E04C-4B60-B37A-C653BC85B522}" type="presParOf" srcId="{48DC2C52-A782-47BB-8940-A98472F3AD5F}" destId="{074B7F9A-33B5-4469-ACC8-81B2F3C291F1}" srcOrd="14" destOrd="0" presId="urn:microsoft.com/office/officeart/2005/8/layout/default"/>
    <dgm:cxn modelId="{E58659D0-991F-4241-9D72-3C141D133D53}" type="presParOf" srcId="{48DC2C52-A782-47BB-8940-A98472F3AD5F}" destId="{32D2D9EA-FBFD-4627-A6B6-8633C0A6E04A}" srcOrd="15" destOrd="0" presId="urn:microsoft.com/office/officeart/2005/8/layout/default"/>
    <dgm:cxn modelId="{16B5ECAB-548B-44DB-A06D-D16450DD4C83}" type="presParOf" srcId="{48DC2C52-A782-47BB-8940-A98472F3AD5F}" destId="{42ACF351-7A33-40CC-B07B-853E3F0DDC3D}" srcOrd="16" destOrd="0" presId="urn:microsoft.com/office/officeart/2005/8/layout/default"/>
    <dgm:cxn modelId="{8715DACA-CD8E-49D4-8F02-79F65711767D}" type="presParOf" srcId="{48DC2C52-A782-47BB-8940-A98472F3AD5F}" destId="{7F929DE6-6211-48C1-BD70-0D5AC131BDFB}" srcOrd="17" destOrd="0" presId="urn:microsoft.com/office/officeart/2005/8/layout/default"/>
    <dgm:cxn modelId="{592C221D-2992-46FB-A05E-A3CA5BC59EE0}" type="presParOf" srcId="{48DC2C52-A782-47BB-8940-A98472F3AD5F}" destId="{E398B878-DF1C-424F-BC08-4CC58387966D}"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BB230-6C8A-4687-B48D-15EE39EA58B9}">
      <dsp:nvSpPr>
        <dsp:cNvPr id="0" name=""/>
        <dsp:cNvSpPr/>
      </dsp:nvSpPr>
      <dsp:spPr>
        <a:xfrm>
          <a:off x="1314449" y="1110052"/>
          <a:ext cx="1051560" cy="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DCA59A-48E2-4DEB-B03D-3E582083090F}">
      <dsp:nvSpPr>
        <dsp:cNvPr id="0" name=""/>
        <dsp:cNvSpPr/>
      </dsp:nvSpPr>
      <dsp:spPr>
        <a:xfrm>
          <a:off x="2429103" y="1021754"/>
          <a:ext cx="120929" cy="227084"/>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76CC6E-356E-4F4F-91A1-56F469975716}">
      <dsp:nvSpPr>
        <dsp:cNvPr id="0" name=""/>
        <dsp:cNvSpPr/>
      </dsp:nvSpPr>
      <dsp:spPr>
        <a:xfrm>
          <a:off x="634866" y="561949"/>
          <a:ext cx="1096277" cy="1096277"/>
        </a:xfrm>
        <a:prstGeom prst="ellipse">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b="0" kern="1200"/>
            <a:t>1</a:t>
          </a:r>
          <a:endParaRPr lang="en-US" sz="4800" b="0" kern="1200" dirty="0"/>
        </a:p>
      </dsp:txBody>
      <dsp:txXfrm>
        <a:off x="795412" y="722495"/>
        <a:ext cx="775185" cy="775185"/>
      </dsp:txXfrm>
    </dsp:sp>
    <dsp:sp modelId="{B2962C61-96C7-4962-9380-DF33371322BF}">
      <dsp:nvSpPr>
        <dsp:cNvPr id="0" name=""/>
        <dsp:cNvSpPr/>
      </dsp:nvSpPr>
      <dsp:spPr>
        <a:xfrm>
          <a:off x="0" y="1823824"/>
          <a:ext cx="2366010" cy="1965600"/>
        </a:xfrm>
        <a:prstGeom prst="upArrowCallout">
          <a:avLst>
            <a:gd name="adj1" fmla="val 50000"/>
            <a:gd name="adj2" fmla="val 20000"/>
            <a:gd name="adj3" fmla="val 20000"/>
            <a:gd name="adj4" fmla="val 100000"/>
          </a:avLst>
        </a:prstGeom>
        <a:solidFill>
          <a:schemeClr val="bg1">
            <a:lumMod val="85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Understand what the current molecular radiotherapy service looks like</a:t>
          </a:r>
          <a:endParaRPr lang="en-US" sz="1600" b="1" kern="1200" dirty="0">
            <a:solidFill>
              <a:schemeClr val="tx1"/>
            </a:solidFill>
          </a:endParaRPr>
        </a:p>
      </dsp:txBody>
      <dsp:txXfrm>
        <a:off x="0" y="2216944"/>
        <a:ext cx="2366010" cy="1572480"/>
      </dsp:txXfrm>
    </dsp:sp>
    <dsp:sp modelId="{5C148F9B-6EF7-48DB-BD4D-2A1EBDB3820F}">
      <dsp:nvSpPr>
        <dsp:cNvPr id="0" name=""/>
        <dsp:cNvSpPr/>
      </dsp:nvSpPr>
      <dsp:spPr>
        <a:xfrm>
          <a:off x="2628899" y="1110016"/>
          <a:ext cx="2366010" cy="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DCD5F4-2922-448A-966A-CD51DBC771B5}">
      <dsp:nvSpPr>
        <dsp:cNvPr id="0" name=""/>
        <dsp:cNvSpPr/>
      </dsp:nvSpPr>
      <dsp:spPr>
        <a:xfrm>
          <a:off x="5058003" y="1021721"/>
          <a:ext cx="120929" cy="22713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67EEC4-B696-4ECF-82D2-E255B14DF7F4}">
      <dsp:nvSpPr>
        <dsp:cNvPr id="0" name=""/>
        <dsp:cNvSpPr/>
      </dsp:nvSpPr>
      <dsp:spPr>
        <a:xfrm>
          <a:off x="3263766" y="561913"/>
          <a:ext cx="1096277" cy="1096277"/>
        </a:xfrm>
        <a:prstGeom prst="ellipse">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b="0" kern="1200"/>
            <a:t>2</a:t>
          </a:r>
          <a:endParaRPr lang="en-US" sz="4800" b="0" kern="1200" dirty="0"/>
        </a:p>
      </dsp:txBody>
      <dsp:txXfrm>
        <a:off x="3424312" y="722459"/>
        <a:ext cx="775185" cy="775185"/>
      </dsp:txXfrm>
    </dsp:sp>
    <dsp:sp modelId="{4E3187BC-B8D1-414B-A30B-6EAE50584A1B}">
      <dsp:nvSpPr>
        <dsp:cNvPr id="0" name=""/>
        <dsp:cNvSpPr/>
      </dsp:nvSpPr>
      <dsp:spPr>
        <a:xfrm>
          <a:off x="2628899" y="1823785"/>
          <a:ext cx="2366010" cy="1965600"/>
        </a:xfrm>
        <a:prstGeom prst="upArrowCallout">
          <a:avLst>
            <a:gd name="adj1" fmla="val 50000"/>
            <a:gd name="adj2" fmla="val 20000"/>
            <a:gd name="adj3" fmla="val 20000"/>
            <a:gd name="adj4" fmla="val 100000"/>
          </a:avLst>
        </a:prstGeom>
        <a:solidFill>
          <a:schemeClr val="bg1">
            <a:lumMod val="85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Evaluate the current provision and identify opportunities to optimise the service model</a:t>
          </a:r>
          <a:endParaRPr lang="en-US" sz="1600" b="1" kern="1200" dirty="0">
            <a:solidFill>
              <a:schemeClr val="tx1"/>
            </a:solidFill>
          </a:endParaRPr>
        </a:p>
      </dsp:txBody>
      <dsp:txXfrm>
        <a:off x="2628899" y="2216905"/>
        <a:ext cx="2366010" cy="1572480"/>
      </dsp:txXfrm>
    </dsp:sp>
    <dsp:sp modelId="{78D9A1AB-812D-4D49-B024-812CDECEBF15}">
      <dsp:nvSpPr>
        <dsp:cNvPr id="0" name=""/>
        <dsp:cNvSpPr/>
      </dsp:nvSpPr>
      <dsp:spPr>
        <a:xfrm>
          <a:off x="5257800" y="1110033"/>
          <a:ext cx="236601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1341DA-14D4-47E0-B7EF-F4F01103AA28}">
      <dsp:nvSpPr>
        <dsp:cNvPr id="0" name=""/>
        <dsp:cNvSpPr/>
      </dsp:nvSpPr>
      <dsp:spPr>
        <a:xfrm>
          <a:off x="7686903" y="1021735"/>
          <a:ext cx="120929" cy="227143"/>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059F856-C7FB-493F-BC29-FDE077147922}">
      <dsp:nvSpPr>
        <dsp:cNvPr id="0" name=""/>
        <dsp:cNvSpPr/>
      </dsp:nvSpPr>
      <dsp:spPr>
        <a:xfrm>
          <a:off x="5892666" y="561930"/>
          <a:ext cx="1096277" cy="1096277"/>
        </a:xfrm>
        <a:prstGeom prst="ellipse">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b="0" kern="1200">
              <a:solidFill>
                <a:prstClr val="white"/>
              </a:solidFill>
              <a:latin typeface="Calibri" panose="020F0502020204030204"/>
              <a:ea typeface="+mn-ea"/>
              <a:cs typeface="+mn-cs"/>
            </a:rPr>
            <a:t>3</a:t>
          </a:r>
          <a:endParaRPr lang="en-US" sz="4800" b="0" kern="1200" dirty="0">
            <a:solidFill>
              <a:prstClr val="white"/>
            </a:solidFill>
            <a:latin typeface="Calibri" panose="020F0502020204030204"/>
            <a:ea typeface="+mn-ea"/>
            <a:cs typeface="+mn-cs"/>
          </a:endParaRPr>
        </a:p>
      </dsp:txBody>
      <dsp:txXfrm>
        <a:off x="6053212" y="722476"/>
        <a:ext cx="775185" cy="775185"/>
      </dsp:txXfrm>
    </dsp:sp>
    <dsp:sp modelId="{65B93210-EB73-4F99-8855-1208E8B72086}">
      <dsp:nvSpPr>
        <dsp:cNvPr id="0" name=""/>
        <dsp:cNvSpPr/>
      </dsp:nvSpPr>
      <dsp:spPr>
        <a:xfrm>
          <a:off x="5257800" y="1823824"/>
          <a:ext cx="2366010" cy="1965600"/>
        </a:xfrm>
        <a:prstGeom prst="upArrowCallout">
          <a:avLst>
            <a:gd name="adj1" fmla="val 50000"/>
            <a:gd name="adj2" fmla="val 20000"/>
            <a:gd name="adj3" fmla="val 20000"/>
            <a:gd name="adj4" fmla="val 100000"/>
          </a:avLst>
        </a:prstGeom>
        <a:solidFill>
          <a:schemeClr val="bg1">
            <a:lumMod val="85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ctr" anchorCtr="0">
          <a:noAutofit/>
        </a:bodyPr>
        <a:lstStyle/>
        <a:p>
          <a:pPr marL="0" lvl="0" indent="0" algn="ctr" defTabSz="533400">
            <a:lnSpc>
              <a:spcPct val="90000"/>
            </a:lnSpc>
            <a:spcBef>
              <a:spcPct val="0"/>
            </a:spcBef>
            <a:spcAft>
              <a:spcPct val="35000"/>
            </a:spcAft>
            <a:buNone/>
          </a:pPr>
          <a:r>
            <a:rPr lang="en-GB" sz="1600" b="1" kern="1200" dirty="0">
              <a:solidFill>
                <a:schemeClr val="tx1"/>
              </a:solidFill>
              <a:latin typeface="Calibri" panose="020F0502020204030204"/>
              <a:ea typeface="+mn-ea"/>
              <a:cs typeface="+mn-cs"/>
            </a:rPr>
            <a:t>Consider alternative models of care and select the approach to take forward</a:t>
          </a:r>
          <a:endParaRPr lang="en-US" sz="1600" b="1" kern="1200" dirty="0">
            <a:solidFill>
              <a:schemeClr val="tx1"/>
            </a:solidFill>
            <a:latin typeface="Calibri" panose="020F0502020204030204"/>
            <a:ea typeface="+mn-ea"/>
            <a:cs typeface="+mn-cs"/>
          </a:endParaRPr>
        </a:p>
      </dsp:txBody>
      <dsp:txXfrm>
        <a:off x="5257800" y="2216944"/>
        <a:ext cx="2366010" cy="1572480"/>
      </dsp:txXfrm>
    </dsp:sp>
    <dsp:sp modelId="{C8CEF05A-3D0C-4502-B7E9-BD5D7EBF2E08}">
      <dsp:nvSpPr>
        <dsp:cNvPr id="0" name=""/>
        <dsp:cNvSpPr/>
      </dsp:nvSpPr>
      <dsp:spPr>
        <a:xfrm>
          <a:off x="7886700" y="1110033"/>
          <a:ext cx="1183005"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A4FFAF-36A9-49B3-A75C-94D48495A555}">
      <dsp:nvSpPr>
        <dsp:cNvPr id="0" name=""/>
        <dsp:cNvSpPr/>
      </dsp:nvSpPr>
      <dsp:spPr>
        <a:xfrm>
          <a:off x="8521566" y="561930"/>
          <a:ext cx="1096277" cy="1096277"/>
        </a:xfrm>
        <a:prstGeom prst="ellipse">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b="0" kern="1200">
              <a:solidFill>
                <a:prstClr val="white"/>
              </a:solidFill>
              <a:latin typeface="Calibri" panose="020F0502020204030204"/>
              <a:ea typeface="+mn-ea"/>
              <a:cs typeface="+mn-cs"/>
            </a:rPr>
            <a:t>4</a:t>
          </a:r>
          <a:endParaRPr lang="en-US" sz="4800" b="0" kern="1200" dirty="0">
            <a:solidFill>
              <a:prstClr val="white"/>
            </a:solidFill>
            <a:latin typeface="Calibri" panose="020F0502020204030204"/>
            <a:ea typeface="+mn-ea"/>
            <a:cs typeface="+mn-cs"/>
          </a:endParaRPr>
        </a:p>
      </dsp:txBody>
      <dsp:txXfrm>
        <a:off x="8682112" y="722476"/>
        <a:ext cx="775185" cy="775185"/>
      </dsp:txXfrm>
    </dsp:sp>
    <dsp:sp modelId="{94C93A6B-D3FC-4CD2-A070-8BBC6FC99331}">
      <dsp:nvSpPr>
        <dsp:cNvPr id="0" name=""/>
        <dsp:cNvSpPr/>
      </dsp:nvSpPr>
      <dsp:spPr>
        <a:xfrm>
          <a:off x="7886700" y="1823824"/>
          <a:ext cx="2366010" cy="1965600"/>
        </a:xfrm>
        <a:prstGeom prst="upArrowCallout">
          <a:avLst>
            <a:gd name="adj1" fmla="val 50000"/>
            <a:gd name="adj2" fmla="val 20000"/>
            <a:gd name="adj3" fmla="val 20000"/>
            <a:gd name="adj4" fmla="val 100000"/>
          </a:avLst>
        </a:prstGeom>
        <a:solidFill>
          <a:schemeClr val="bg1">
            <a:lumMod val="85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ctr" anchorCtr="0">
          <a:noAutofit/>
        </a:bodyPr>
        <a:lstStyle/>
        <a:p>
          <a:pPr marL="0" lvl="0" indent="0" algn="ctr" defTabSz="533400">
            <a:lnSpc>
              <a:spcPct val="90000"/>
            </a:lnSpc>
            <a:spcBef>
              <a:spcPct val="0"/>
            </a:spcBef>
            <a:spcAft>
              <a:spcPct val="35000"/>
            </a:spcAft>
            <a:buNone/>
          </a:pPr>
          <a:r>
            <a:rPr lang="en-GB" sz="1600" b="1" kern="1200" dirty="0">
              <a:solidFill>
                <a:schemeClr val="tx1"/>
              </a:solidFill>
              <a:latin typeface="Calibri" panose="020F0502020204030204"/>
              <a:ea typeface="+mn-ea"/>
              <a:cs typeface="+mn-cs"/>
            </a:rPr>
            <a:t>Develop an implementation plan with key actions and responsibilities</a:t>
          </a:r>
          <a:endParaRPr lang="en-US" sz="1600" b="1" kern="1200" dirty="0">
            <a:solidFill>
              <a:schemeClr val="tx1"/>
            </a:solidFill>
            <a:latin typeface="Calibri" panose="020F0502020204030204"/>
            <a:ea typeface="+mn-ea"/>
            <a:cs typeface="+mn-cs"/>
          </a:endParaRPr>
        </a:p>
      </dsp:txBody>
      <dsp:txXfrm>
        <a:off x="7886700" y="2216944"/>
        <a:ext cx="2366010" cy="1572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BB230-6C8A-4687-B48D-15EE39EA58B9}">
      <dsp:nvSpPr>
        <dsp:cNvPr id="0" name=""/>
        <dsp:cNvSpPr/>
      </dsp:nvSpPr>
      <dsp:spPr>
        <a:xfrm>
          <a:off x="2628899" y="1110755"/>
          <a:ext cx="2103120" cy="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DCA59A-48E2-4DEB-B03D-3E582083090F}">
      <dsp:nvSpPr>
        <dsp:cNvPr id="0" name=""/>
        <dsp:cNvSpPr/>
      </dsp:nvSpPr>
      <dsp:spPr>
        <a:xfrm>
          <a:off x="4858207" y="993883"/>
          <a:ext cx="241858" cy="300619"/>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76CC6E-356E-4F4F-91A1-56F469975716}">
      <dsp:nvSpPr>
        <dsp:cNvPr id="0" name=""/>
        <dsp:cNvSpPr/>
      </dsp:nvSpPr>
      <dsp:spPr>
        <a:xfrm>
          <a:off x="1598999" y="350469"/>
          <a:ext cx="1520643" cy="1520643"/>
        </a:xfrm>
        <a:prstGeom prst="ellipse">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529" tIns="59529" rIns="59529" bIns="59529" numCol="1" spcCol="1270" anchor="ctr" anchorCtr="0">
          <a:noAutofit/>
        </a:bodyPr>
        <a:lstStyle/>
        <a:p>
          <a:pPr marL="0" lvl="0" indent="0" algn="ctr" defTabSz="2667000">
            <a:lnSpc>
              <a:spcPct val="90000"/>
            </a:lnSpc>
            <a:spcBef>
              <a:spcPct val="0"/>
            </a:spcBef>
            <a:spcAft>
              <a:spcPct val="35000"/>
            </a:spcAft>
            <a:buNone/>
          </a:pPr>
          <a:r>
            <a:rPr lang="en-US" sz="6000" b="0" kern="1200"/>
            <a:t>1</a:t>
          </a:r>
          <a:endParaRPr lang="en-US" sz="6000" b="0" kern="1200" dirty="0"/>
        </a:p>
      </dsp:txBody>
      <dsp:txXfrm>
        <a:off x="1821692" y="573162"/>
        <a:ext cx="1075257" cy="1075257"/>
      </dsp:txXfrm>
    </dsp:sp>
    <dsp:sp modelId="{B2962C61-96C7-4962-9380-DF33371322BF}">
      <dsp:nvSpPr>
        <dsp:cNvPr id="0" name=""/>
        <dsp:cNvSpPr/>
      </dsp:nvSpPr>
      <dsp:spPr>
        <a:xfrm>
          <a:off x="0" y="2035269"/>
          <a:ext cx="4732020" cy="1965600"/>
        </a:xfrm>
        <a:prstGeom prst="upArrowCallout">
          <a:avLst>
            <a:gd name="adj1" fmla="val 50000"/>
            <a:gd name="adj2" fmla="val 20000"/>
            <a:gd name="adj3" fmla="val 20000"/>
            <a:gd name="adj4" fmla="val 100000"/>
          </a:avLst>
        </a:prstGeom>
        <a:solidFill>
          <a:schemeClr val="bg1">
            <a:lumMod val="85000"/>
            <a:alpha val="90000"/>
          </a:schemeClr>
        </a:solidFill>
        <a:ln w="12700" cap="flat" cmpd="sng" algn="ctr">
          <a:solidFill>
            <a:schemeClr val="bg1">
              <a:lumMod val="75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3267" tIns="165100" rIns="373267" bIns="165100" numCol="1" spcCol="1270" anchor="ctr" anchorCtr="0">
          <a:noAutofit/>
        </a:bodyPr>
        <a:lstStyle/>
        <a:p>
          <a:pPr marL="0" lvl="0" indent="0" algn="ctr" defTabSz="889000">
            <a:lnSpc>
              <a:spcPct val="90000"/>
            </a:lnSpc>
            <a:spcBef>
              <a:spcPct val="0"/>
            </a:spcBef>
            <a:spcAft>
              <a:spcPct val="35000"/>
            </a:spcAft>
            <a:buNone/>
          </a:pPr>
          <a:r>
            <a:rPr lang="en-GB" sz="2000" b="0" kern="1200" dirty="0">
              <a:solidFill>
                <a:schemeClr val="tx1"/>
              </a:solidFill>
            </a:rPr>
            <a:t>Understand what the molecular radiotherapy service looks like</a:t>
          </a:r>
          <a:endParaRPr lang="en-US" sz="2000" b="0" kern="1200" dirty="0">
            <a:solidFill>
              <a:schemeClr val="tx1"/>
            </a:solidFill>
          </a:endParaRPr>
        </a:p>
      </dsp:txBody>
      <dsp:txXfrm>
        <a:off x="0" y="2428389"/>
        <a:ext cx="4732020" cy="1572480"/>
      </dsp:txXfrm>
    </dsp:sp>
    <dsp:sp modelId="{5C148F9B-6EF7-48DB-BD4D-2A1EBDB3820F}">
      <dsp:nvSpPr>
        <dsp:cNvPr id="0" name=""/>
        <dsp:cNvSpPr/>
      </dsp:nvSpPr>
      <dsp:spPr>
        <a:xfrm>
          <a:off x="5257800" y="1117446"/>
          <a:ext cx="2366010" cy="6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67EEC4-B696-4ECF-82D2-E255B14DF7F4}">
      <dsp:nvSpPr>
        <dsp:cNvPr id="0" name=""/>
        <dsp:cNvSpPr/>
      </dsp:nvSpPr>
      <dsp:spPr>
        <a:xfrm>
          <a:off x="6863488" y="357157"/>
          <a:ext cx="1520643" cy="1520643"/>
        </a:xfrm>
        <a:prstGeom prst="ellipse">
          <a:avLst/>
        </a:prstGeom>
        <a:solidFill>
          <a:schemeClr val="tx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09" tIns="59009" rIns="59009" bIns="59009" numCol="1" spcCol="1270" anchor="ctr" anchorCtr="0">
          <a:noAutofit/>
        </a:bodyPr>
        <a:lstStyle/>
        <a:p>
          <a:pPr marL="0" lvl="0" indent="0" algn="ctr" defTabSz="2667000">
            <a:lnSpc>
              <a:spcPct val="90000"/>
            </a:lnSpc>
            <a:spcBef>
              <a:spcPct val="0"/>
            </a:spcBef>
            <a:spcAft>
              <a:spcPct val="35000"/>
            </a:spcAft>
            <a:buNone/>
          </a:pPr>
          <a:r>
            <a:rPr lang="en-US" sz="6000" b="0" kern="1200"/>
            <a:t>2</a:t>
          </a:r>
          <a:endParaRPr lang="en-US" sz="6000" b="0" kern="1200" dirty="0"/>
        </a:p>
      </dsp:txBody>
      <dsp:txXfrm>
        <a:off x="7086181" y="579850"/>
        <a:ext cx="1075257" cy="1075257"/>
      </dsp:txXfrm>
    </dsp:sp>
    <dsp:sp modelId="{4E3187BC-B8D1-414B-A30B-6EAE50584A1B}">
      <dsp:nvSpPr>
        <dsp:cNvPr id="0" name=""/>
        <dsp:cNvSpPr/>
      </dsp:nvSpPr>
      <dsp:spPr>
        <a:xfrm>
          <a:off x="5257800" y="2035269"/>
          <a:ext cx="4732020" cy="1965600"/>
        </a:xfrm>
        <a:prstGeom prst="upArrowCallout">
          <a:avLst>
            <a:gd name="adj1" fmla="val 50000"/>
            <a:gd name="adj2" fmla="val 20000"/>
            <a:gd name="adj3" fmla="val 20000"/>
            <a:gd name="adj4" fmla="val 100000"/>
          </a:avLst>
        </a:prstGeom>
        <a:solidFill>
          <a:schemeClr val="bg1">
            <a:lumMod val="85000"/>
            <a:alpha val="90000"/>
          </a:schemeClr>
        </a:solidFill>
        <a:ln w="12700" cap="flat" cmpd="sng" algn="ctr">
          <a:solidFill>
            <a:schemeClr val="bg1">
              <a:lumMod val="75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3267" tIns="165100" rIns="373267" bIns="165100" numCol="1" spcCol="1270" anchor="ctr" anchorCtr="0">
          <a:noAutofit/>
        </a:bodyPr>
        <a:lstStyle/>
        <a:p>
          <a:pPr marL="0" lvl="0" indent="0" algn="ctr" defTabSz="889000">
            <a:lnSpc>
              <a:spcPct val="90000"/>
            </a:lnSpc>
            <a:spcBef>
              <a:spcPct val="0"/>
            </a:spcBef>
            <a:spcAft>
              <a:spcPct val="35000"/>
            </a:spcAft>
            <a:buNone/>
          </a:pPr>
          <a:r>
            <a:rPr lang="en-GB" sz="2000" b="0" kern="1200" dirty="0">
              <a:solidFill>
                <a:schemeClr val="tx1"/>
              </a:solidFill>
            </a:rPr>
            <a:t>Evaluate the current provision and identify opportunities to optimise the service model</a:t>
          </a:r>
          <a:endParaRPr lang="en-US" sz="2000" b="0" kern="1200" dirty="0">
            <a:solidFill>
              <a:schemeClr val="tx1"/>
            </a:solidFill>
          </a:endParaRPr>
        </a:p>
      </dsp:txBody>
      <dsp:txXfrm>
        <a:off x="5257800" y="2428389"/>
        <a:ext cx="4732020" cy="1572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F0D0F6-442F-4D73-BFE3-DFCE078C2E7B}">
      <dsp:nvSpPr>
        <dsp:cNvPr id="0" name=""/>
        <dsp:cNvSpPr/>
      </dsp:nvSpPr>
      <dsp:spPr>
        <a:xfrm>
          <a:off x="0" y="0"/>
          <a:ext cx="3286125" cy="3551918"/>
        </a:xfrm>
        <a:prstGeom prst="rect">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ctr" defTabSz="1155700">
            <a:lnSpc>
              <a:spcPct val="90000"/>
            </a:lnSpc>
            <a:spcBef>
              <a:spcPct val="0"/>
            </a:spcBef>
            <a:spcAft>
              <a:spcPct val="35000"/>
            </a:spcAft>
            <a:buNone/>
          </a:pPr>
          <a:r>
            <a:rPr lang="en-GB" sz="2600" kern="1200" dirty="0">
              <a:solidFill>
                <a:schemeClr val="tx1"/>
              </a:solidFill>
            </a:rPr>
            <a:t>Create capacity in the service</a:t>
          </a:r>
          <a:endParaRPr lang="en-US" sz="2600" kern="1200" dirty="0">
            <a:solidFill>
              <a:schemeClr val="tx1"/>
            </a:solidFill>
          </a:endParaRPr>
        </a:p>
      </dsp:txBody>
      <dsp:txXfrm>
        <a:off x="0" y="1349728"/>
        <a:ext cx="3286125" cy="2131150"/>
      </dsp:txXfrm>
    </dsp:sp>
    <dsp:sp modelId="{4E99C3F3-2665-4994-89B9-C65AD0A63D68}">
      <dsp:nvSpPr>
        <dsp:cNvPr id="0" name=""/>
        <dsp:cNvSpPr/>
      </dsp:nvSpPr>
      <dsp:spPr>
        <a:xfrm>
          <a:off x="1314843" y="559760"/>
          <a:ext cx="656437" cy="656437"/>
        </a:xfrm>
        <a:prstGeom prst="ellipse">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076" tIns="12700" rIns="83076"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endParaRPr lang="en-US" sz="3100" kern="1200" dirty="0"/>
        </a:p>
      </dsp:txBody>
      <dsp:txXfrm>
        <a:off x="1410976" y="655893"/>
        <a:ext cx="464171" cy="464171"/>
      </dsp:txXfrm>
    </dsp:sp>
    <dsp:sp modelId="{8F491179-2B9E-4D92-B5E1-F006A4AED1C9}">
      <dsp:nvSpPr>
        <dsp:cNvPr id="0" name=""/>
        <dsp:cNvSpPr/>
      </dsp:nvSpPr>
      <dsp:spPr>
        <a:xfrm>
          <a:off x="0" y="3551846"/>
          <a:ext cx="3286125"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50CB6C-FB1C-4BE1-8D56-99670A2D2636}">
      <dsp:nvSpPr>
        <dsp:cNvPr id="0" name=""/>
        <dsp:cNvSpPr/>
      </dsp:nvSpPr>
      <dsp:spPr>
        <a:xfrm>
          <a:off x="3614737" y="0"/>
          <a:ext cx="3286125" cy="3551918"/>
        </a:xfrm>
        <a:prstGeom prst="rect">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ctr" defTabSz="1155700">
            <a:lnSpc>
              <a:spcPct val="90000"/>
            </a:lnSpc>
            <a:spcBef>
              <a:spcPct val="0"/>
            </a:spcBef>
            <a:spcAft>
              <a:spcPct val="35000"/>
            </a:spcAft>
            <a:buNone/>
          </a:pPr>
          <a:r>
            <a:rPr lang="en-GB" sz="2600" kern="1200" dirty="0">
              <a:solidFill>
                <a:schemeClr val="tx1"/>
              </a:solidFill>
            </a:rPr>
            <a:t>Allow more efficient NHS resource use</a:t>
          </a:r>
          <a:endParaRPr lang="en-US" sz="2600" kern="1200" dirty="0">
            <a:solidFill>
              <a:schemeClr val="tx1"/>
            </a:solidFill>
          </a:endParaRPr>
        </a:p>
      </dsp:txBody>
      <dsp:txXfrm>
        <a:off x="3614737" y="1349728"/>
        <a:ext cx="3286125" cy="2131150"/>
      </dsp:txXfrm>
    </dsp:sp>
    <dsp:sp modelId="{059A93E2-433D-4073-B3AB-E8F38F51DEB1}">
      <dsp:nvSpPr>
        <dsp:cNvPr id="0" name=""/>
        <dsp:cNvSpPr/>
      </dsp:nvSpPr>
      <dsp:spPr>
        <a:xfrm>
          <a:off x="4929581" y="559760"/>
          <a:ext cx="656437" cy="656437"/>
        </a:xfrm>
        <a:prstGeom prst="ellipse">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076" tIns="12700" rIns="83076"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endParaRPr lang="en-US" sz="3100" kern="1200" dirty="0"/>
        </a:p>
      </dsp:txBody>
      <dsp:txXfrm>
        <a:off x="5025714" y="655893"/>
        <a:ext cx="464171" cy="464171"/>
      </dsp:txXfrm>
    </dsp:sp>
    <dsp:sp modelId="{0B6C803B-71DB-4A6B-A4EB-F96D9F10CE01}">
      <dsp:nvSpPr>
        <dsp:cNvPr id="0" name=""/>
        <dsp:cNvSpPr/>
      </dsp:nvSpPr>
      <dsp:spPr>
        <a:xfrm>
          <a:off x="3614737" y="3551846"/>
          <a:ext cx="3286125"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BBDAFD-5A23-40A0-A467-95FDB245EE85}">
      <dsp:nvSpPr>
        <dsp:cNvPr id="0" name=""/>
        <dsp:cNvSpPr/>
      </dsp:nvSpPr>
      <dsp:spPr>
        <a:xfrm>
          <a:off x="7229475" y="0"/>
          <a:ext cx="3286125" cy="3551918"/>
        </a:xfrm>
        <a:prstGeom prst="rect">
          <a:avLst/>
        </a:prstGeom>
        <a:solidFill>
          <a:schemeClr val="bg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ctr" defTabSz="1155700">
            <a:lnSpc>
              <a:spcPct val="90000"/>
            </a:lnSpc>
            <a:spcBef>
              <a:spcPct val="0"/>
            </a:spcBef>
            <a:spcAft>
              <a:spcPct val="35000"/>
            </a:spcAft>
            <a:buNone/>
          </a:pPr>
          <a:r>
            <a:rPr lang="en-GB" sz="2600" kern="1200" dirty="0">
              <a:solidFill>
                <a:schemeClr val="tx1"/>
              </a:solidFill>
            </a:rPr>
            <a:t>Improve overall patient experience</a:t>
          </a:r>
          <a:endParaRPr lang="en-US" sz="2600" kern="1200" dirty="0">
            <a:solidFill>
              <a:schemeClr val="tx1"/>
            </a:solidFill>
          </a:endParaRPr>
        </a:p>
      </dsp:txBody>
      <dsp:txXfrm>
        <a:off x="7229475" y="1349728"/>
        <a:ext cx="3286125" cy="2131150"/>
      </dsp:txXfrm>
    </dsp:sp>
    <dsp:sp modelId="{101ADCAE-21D5-42D2-B4CC-F929BE9FAB5D}">
      <dsp:nvSpPr>
        <dsp:cNvPr id="0" name=""/>
        <dsp:cNvSpPr/>
      </dsp:nvSpPr>
      <dsp:spPr>
        <a:xfrm>
          <a:off x="8544318" y="559760"/>
          <a:ext cx="656437" cy="656437"/>
        </a:xfrm>
        <a:prstGeom prst="ellipse">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076" tIns="12700" rIns="83076"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endParaRPr lang="en-US" sz="3100" kern="1200" dirty="0"/>
        </a:p>
      </dsp:txBody>
      <dsp:txXfrm>
        <a:off x="8640451" y="655893"/>
        <a:ext cx="464171" cy="464171"/>
      </dsp:txXfrm>
    </dsp:sp>
    <dsp:sp modelId="{D3334953-3817-4A07-AAF8-383B6C1168B9}">
      <dsp:nvSpPr>
        <dsp:cNvPr id="0" name=""/>
        <dsp:cNvSpPr/>
      </dsp:nvSpPr>
      <dsp:spPr>
        <a:xfrm>
          <a:off x="7229475" y="3551846"/>
          <a:ext cx="3286125"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722EAB-DB7C-47ED-A79A-1CAD49034A99}">
      <dsp:nvSpPr>
        <dsp:cNvPr id="0" name=""/>
        <dsp:cNvSpPr/>
      </dsp:nvSpPr>
      <dsp:spPr>
        <a:xfrm>
          <a:off x="3472" y="337416"/>
          <a:ext cx="1880195" cy="11281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Access to the service</a:t>
          </a:r>
          <a:endParaRPr lang="en-US" sz="2200" kern="1200" dirty="0"/>
        </a:p>
      </dsp:txBody>
      <dsp:txXfrm>
        <a:off x="3472" y="337416"/>
        <a:ext cx="1880195" cy="1128117"/>
      </dsp:txXfrm>
    </dsp:sp>
    <dsp:sp modelId="{5E0A84D5-0AE6-49D3-9533-F2A6AFCA59B8}">
      <dsp:nvSpPr>
        <dsp:cNvPr id="0" name=""/>
        <dsp:cNvSpPr/>
      </dsp:nvSpPr>
      <dsp:spPr>
        <a:xfrm>
          <a:off x="2071687" y="337416"/>
          <a:ext cx="1880195" cy="11281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Capacity</a:t>
          </a:r>
        </a:p>
      </dsp:txBody>
      <dsp:txXfrm>
        <a:off x="2071687" y="337416"/>
        <a:ext cx="1880195" cy="1128117"/>
      </dsp:txXfrm>
    </dsp:sp>
    <dsp:sp modelId="{6B5FE2A3-FB7D-483A-B170-7F14151C00F8}">
      <dsp:nvSpPr>
        <dsp:cNvPr id="0" name=""/>
        <dsp:cNvSpPr/>
      </dsp:nvSpPr>
      <dsp:spPr>
        <a:xfrm>
          <a:off x="4139902" y="337416"/>
          <a:ext cx="1880195" cy="11281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Clinic wait</a:t>
          </a:r>
        </a:p>
      </dsp:txBody>
      <dsp:txXfrm>
        <a:off x="4139902" y="337416"/>
        <a:ext cx="1880195" cy="1128117"/>
      </dsp:txXfrm>
    </dsp:sp>
    <dsp:sp modelId="{244939A0-36BE-40E6-8E4C-EAD172725868}">
      <dsp:nvSpPr>
        <dsp:cNvPr id="0" name=""/>
        <dsp:cNvSpPr/>
      </dsp:nvSpPr>
      <dsp:spPr>
        <a:xfrm>
          <a:off x="6208117" y="337416"/>
          <a:ext cx="1880195" cy="11281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In-chair time</a:t>
          </a:r>
        </a:p>
      </dsp:txBody>
      <dsp:txXfrm>
        <a:off x="6208117" y="337416"/>
        <a:ext cx="1880195" cy="1128117"/>
      </dsp:txXfrm>
    </dsp:sp>
    <dsp:sp modelId="{3921BD04-1B4E-4A37-B48E-819D4C74CB28}">
      <dsp:nvSpPr>
        <dsp:cNvPr id="0" name=""/>
        <dsp:cNvSpPr/>
      </dsp:nvSpPr>
      <dsp:spPr>
        <a:xfrm>
          <a:off x="8276332" y="337416"/>
          <a:ext cx="1880195" cy="112811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Treatment setting</a:t>
          </a:r>
        </a:p>
      </dsp:txBody>
      <dsp:txXfrm>
        <a:off x="8276332" y="337416"/>
        <a:ext cx="1880195" cy="1128117"/>
      </dsp:txXfrm>
    </dsp:sp>
    <dsp:sp modelId="{C79E1942-6416-4788-A4F6-35F6A6FD7530}">
      <dsp:nvSpPr>
        <dsp:cNvPr id="0" name=""/>
        <dsp:cNvSpPr/>
      </dsp:nvSpPr>
      <dsp:spPr>
        <a:xfrm>
          <a:off x="3472" y="1653553"/>
          <a:ext cx="1880195" cy="11281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Molecular radiotherapy preparation</a:t>
          </a:r>
        </a:p>
      </dsp:txBody>
      <dsp:txXfrm>
        <a:off x="3472" y="1653553"/>
        <a:ext cx="1880195" cy="1128117"/>
      </dsp:txXfrm>
    </dsp:sp>
    <dsp:sp modelId="{E3937E26-BD74-4812-B4EB-2CE2809250E3}">
      <dsp:nvSpPr>
        <dsp:cNvPr id="0" name=""/>
        <dsp:cNvSpPr/>
      </dsp:nvSpPr>
      <dsp:spPr>
        <a:xfrm>
          <a:off x="2071687" y="1653553"/>
          <a:ext cx="1880195" cy="11281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Waste reduction</a:t>
          </a:r>
        </a:p>
      </dsp:txBody>
      <dsp:txXfrm>
        <a:off x="2071687" y="1653553"/>
        <a:ext cx="1880195" cy="1128117"/>
      </dsp:txXfrm>
    </dsp:sp>
    <dsp:sp modelId="{074B7F9A-33B5-4469-ACC8-81B2F3C291F1}">
      <dsp:nvSpPr>
        <dsp:cNvPr id="0" name=""/>
        <dsp:cNvSpPr/>
      </dsp:nvSpPr>
      <dsp:spPr>
        <a:xfrm>
          <a:off x="4139902" y="1653553"/>
          <a:ext cx="1880195" cy="11281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Toxicity management</a:t>
          </a:r>
        </a:p>
      </dsp:txBody>
      <dsp:txXfrm>
        <a:off x="4139902" y="1653553"/>
        <a:ext cx="1880195" cy="1128117"/>
      </dsp:txXfrm>
    </dsp:sp>
    <dsp:sp modelId="{42ACF351-7A33-40CC-B07B-853E3F0DDC3D}">
      <dsp:nvSpPr>
        <dsp:cNvPr id="0" name=""/>
        <dsp:cNvSpPr/>
      </dsp:nvSpPr>
      <dsp:spPr>
        <a:xfrm>
          <a:off x="6208117" y="1653553"/>
          <a:ext cx="1880195" cy="11281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Opening times</a:t>
          </a:r>
        </a:p>
      </dsp:txBody>
      <dsp:txXfrm>
        <a:off x="6208117" y="1653553"/>
        <a:ext cx="1880195" cy="1128117"/>
      </dsp:txXfrm>
    </dsp:sp>
    <dsp:sp modelId="{E398B878-DF1C-424F-BC08-4CC58387966D}">
      <dsp:nvSpPr>
        <dsp:cNvPr id="0" name=""/>
        <dsp:cNvSpPr/>
      </dsp:nvSpPr>
      <dsp:spPr>
        <a:xfrm>
          <a:off x="8276332" y="1653553"/>
          <a:ext cx="1880195" cy="112811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Patient transport</a:t>
          </a:r>
        </a:p>
      </dsp:txBody>
      <dsp:txXfrm>
        <a:off x="8276332" y="1653553"/>
        <a:ext cx="1880195" cy="1128117"/>
      </dsp:txXfrm>
    </dsp:sp>
  </dsp:spTree>
</dsp:drawing>
</file>

<file path=ppt/diagrams/layout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8530-2E45-458E-92FD-F1A17679F8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BA5DED3-359B-4CE8-852A-2257D9E580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AD2A3A-D620-482D-B027-CFDBCBACD656}"/>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5" name="Footer Placeholder 4">
            <a:extLst>
              <a:ext uri="{FF2B5EF4-FFF2-40B4-BE49-F238E27FC236}">
                <a16:creationId xmlns:a16="http://schemas.microsoft.com/office/drawing/2014/main" id="{7D9E963E-CBC9-40BB-88D4-A9C3EF121A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C388E5-2AF9-4671-9C3B-E087C12FAC45}"/>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7" name="Rectangle 6">
            <a:extLst>
              <a:ext uri="{FF2B5EF4-FFF2-40B4-BE49-F238E27FC236}">
                <a16:creationId xmlns:a16="http://schemas.microsoft.com/office/drawing/2014/main" id="{9FF9622C-11DC-41EC-B7E4-1EF9E16491B3}"/>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346919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E1989-433A-4DC0-8454-810857F1C6F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02E632-63E1-42F2-8F88-3023252761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0D097C-3628-4FD2-97A7-43DED1E25F7A}"/>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5" name="Footer Placeholder 4">
            <a:extLst>
              <a:ext uri="{FF2B5EF4-FFF2-40B4-BE49-F238E27FC236}">
                <a16:creationId xmlns:a16="http://schemas.microsoft.com/office/drawing/2014/main" id="{94A95BFE-99D9-429B-8D9D-291BC6722D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F16F9D-69D9-47A5-AD8D-BF57F92E771F}"/>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7" name="Rectangle 6">
            <a:extLst>
              <a:ext uri="{FF2B5EF4-FFF2-40B4-BE49-F238E27FC236}">
                <a16:creationId xmlns:a16="http://schemas.microsoft.com/office/drawing/2014/main" id="{87EE922D-45D0-47A8-86D7-D7787B49A670}"/>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09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92190D-C116-4FA0-B232-157C202645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0CB576-D4D8-406B-8B08-3787F236F6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C7E46D-BD22-446E-BFD6-FBBD6E617014}"/>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5" name="Footer Placeholder 4">
            <a:extLst>
              <a:ext uri="{FF2B5EF4-FFF2-40B4-BE49-F238E27FC236}">
                <a16:creationId xmlns:a16="http://schemas.microsoft.com/office/drawing/2014/main" id="{4CC30CC4-247C-4BEB-B4AE-376059E10C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E70B05-FE2C-47BB-BAE6-EFE56D841319}"/>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7" name="Rectangle 6">
            <a:extLst>
              <a:ext uri="{FF2B5EF4-FFF2-40B4-BE49-F238E27FC236}">
                <a16:creationId xmlns:a16="http://schemas.microsoft.com/office/drawing/2014/main" id="{BADA4489-EBFD-42F6-AE46-C7413233517E}"/>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148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38ED7-B0AC-407B-9BDB-1F3BAC670E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2DE13C-1894-4966-ABC2-26B1CDB5D6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34B7F1-6355-4CDB-86EF-ADB6A0D8E45C}"/>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5" name="Footer Placeholder 4">
            <a:extLst>
              <a:ext uri="{FF2B5EF4-FFF2-40B4-BE49-F238E27FC236}">
                <a16:creationId xmlns:a16="http://schemas.microsoft.com/office/drawing/2014/main" id="{BC7E6BC7-2535-4356-8C18-B525959CF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E21C06-8039-448F-AC62-E7407A023E1C}"/>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7" name="Rectangle 6">
            <a:extLst>
              <a:ext uri="{FF2B5EF4-FFF2-40B4-BE49-F238E27FC236}">
                <a16:creationId xmlns:a16="http://schemas.microsoft.com/office/drawing/2014/main" id="{2EAEC6A4-0B51-400A-829A-349500046E60}"/>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886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C4D46-4943-433C-B178-ED2520DE0D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5C61323-E894-4446-A5F2-F2A6FDBED8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9944D4-B245-4660-A417-552286BD8A60}"/>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5" name="Footer Placeholder 4">
            <a:extLst>
              <a:ext uri="{FF2B5EF4-FFF2-40B4-BE49-F238E27FC236}">
                <a16:creationId xmlns:a16="http://schemas.microsoft.com/office/drawing/2014/main" id="{6CF5C878-DC55-4CD9-9696-B5CFA3F96D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5F3A07-EAB9-42E5-81DE-ABD3E4AE37B3}"/>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7" name="Rectangle 6">
            <a:extLst>
              <a:ext uri="{FF2B5EF4-FFF2-40B4-BE49-F238E27FC236}">
                <a16:creationId xmlns:a16="http://schemas.microsoft.com/office/drawing/2014/main" id="{07BBC4F1-7064-493F-81D6-735B64FE27B7}"/>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4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7D906-9581-449E-85F4-A659E4D7F4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2A8E17-1082-416E-B5B9-FB5DA690E4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C2DC66-B84A-457E-B0FB-CDDEDC57C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1D4EB0-28F4-42D1-9407-DC2055D35226}"/>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6" name="Footer Placeholder 5">
            <a:extLst>
              <a:ext uri="{FF2B5EF4-FFF2-40B4-BE49-F238E27FC236}">
                <a16:creationId xmlns:a16="http://schemas.microsoft.com/office/drawing/2014/main" id="{749AA365-3802-4248-9E5A-0DC7F169D2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B1512A-BA4D-4E54-81A8-5F22054762F6}"/>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8" name="Rectangle 7">
            <a:extLst>
              <a:ext uri="{FF2B5EF4-FFF2-40B4-BE49-F238E27FC236}">
                <a16:creationId xmlns:a16="http://schemas.microsoft.com/office/drawing/2014/main" id="{C84D3772-50C5-4DE2-83BE-B267E1B2039E}"/>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958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41005-49F8-4D29-B638-C43B151D4C4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FDC4C5-B5EB-442F-81C1-73D7633431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96672D-F89D-4AFE-B5D7-E7F824BD7A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B721C5-7073-4F06-B4E3-6B3B97E70C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1D431A-E58D-4E4C-9231-4244E5044A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985FCE-5FC4-4177-86FC-5DA06340D8BE}"/>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8" name="Footer Placeholder 7">
            <a:extLst>
              <a:ext uri="{FF2B5EF4-FFF2-40B4-BE49-F238E27FC236}">
                <a16:creationId xmlns:a16="http://schemas.microsoft.com/office/drawing/2014/main" id="{4BCCEF87-CEC0-4251-8614-F95A315BAE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35B8E4-4D26-4246-A095-E3B9E938427B}"/>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10" name="Rectangle 9">
            <a:extLst>
              <a:ext uri="{FF2B5EF4-FFF2-40B4-BE49-F238E27FC236}">
                <a16:creationId xmlns:a16="http://schemas.microsoft.com/office/drawing/2014/main" id="{612E7B39-2F86-475A-B332-F30FCD751C7B}"/>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437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5E1F-9112-4A71-B916-700C7A7BB16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0118711-487F-4E12-A864-38335A9F2050}"/>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4" name="Footer Placeholder 3">
            <a:extLst>
              <a:ext uri="{FF2B5EF4-FFF2-40B4-BE49-F238E27FC236}">
                <a16:creationId xmlns:a16="http://schemas.microsoft.com/office/drawing/2014/main" id="{8797BDB6-6F85-43F0-AFC9-1B5B05BF9D9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B8E3FA0-06BB-4ED4-A7CE-334F01C2B8B4}"/>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6" name="Rectangle 5">
            <a:extLst>
              <a:ext uri="{FF2B5EF4-FFF2-40B4-BE49-F238E27FC236}">
                <a16:creationId xmlns:a16="http://schemas.microsoft.com/office/drawing/2014/main" id="{D44A4511-E2E6-4FF6-84DB-BB6FCECEEC80}"/>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36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FF184B-7CE3-4B25-82D5-A729938D38FC}"/>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3" name="Footer Placeholder 2">
            <a:extLst>
              <a:ext uri="{FF2B5EF4-FFF2-40B4-BE49-F238E27FC236}">
                <a16:creationId xmlns:a16="http://schemas.microsoft.com/office/drawing/2014/main" id="{E6619EEA-E2CC-4043-A321-088733803A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FAC46F4-748A-403E-9D9E-6387577E0884}"/>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5" name="Rectangle 4">
            <a:extLst>
              <a:ext uri="{FF2B5EF4-FFF2-40B4-BE49-F238E27FC236}">
                <a16:creationId xmlns:a16="http://schemas.microsoft.com/office/drawing/2014/main" id="{12EC3AD0-DDFE-4481-A40B-04B6B074DF47}"/>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999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A4E38-4384-46E7-800A-F9F953300E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CF7E432-F393-494A-9C44-503C7E2DA5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C05843-9858-429B-A5C7-F1E363CB5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079CA3-467B-4AF6-8ACB-A8CA4A31310E}"/>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6" name="Footer Placeholder 5">
            <a:extLst>
              <a:ext uri="{FF2B5EF4-FFF2-40B4-BE49-F238E27FC236}">
                <a16:creationId xmlns:a16="http://schemas.microsoft.com/office/drawing/2014/main" id="{CD60E7CC-6B88-4FCE-957A-51DECD7718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9887E6-4398-4479-B9C0-93A5EC860017}"/>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8" name="Rectangle 7">
            <a:extLst>
              <a:ext uri="{FF2B5EF4-FFF2-40B4-BE49-F238E27FC236}">
                <a16:creationId xmlns:a16="http://schemas.microsoft.com/office/drawing/2014/main" id="{AC3CD4E3-BED3-4EF1-8EAD-1AB80893B4FA}"/>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4971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69B18-FB0C-42A4-8FB0-66B4982345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068F2F-A360-40F9-948B-E1CAE2AF45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3AC76E4-48E2-47BC-8F76-60EFE86B3D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9B633-0DBD-437D-9867-2119B9356C76}"/>
              </a:ext>
            </a:extLst>
          </p:cNvPr>
          <p:cNvSpPr>
            <a:spLocks noGrp="1"/>
          </p:cNvSpPr>
          <p:nvPr>
            <p:ph type="dt" sz="half" idx="10"/>
          </p:nvPr>
        </p:nvSpPr>
        <p:spPr/>
        <p:txBody>
          <a:bodyPr/>
          <a:lstStyle/>
          <a:p>
            <a:fld id="{8362CF34-0422-449A-953F-5DD382894744}" type="datetimeFigureOut">
              <a:rPr lang="en-GB" smtClean="0"/>
              <a:t>24/08/2021</a:t>
            </a:fld>
            <a:endParaRPr lang="en-GB"/>
          </a:p>
        </p:txBody>
      </p:sp>
      <p:sp>
        <p:nvSpPr>
          <p:cNvPr id="6" name="Footer Placeholder 5">
            <a:extLst>
              <a:ext uri="{FF2B5EF4-FFF2-40B4-BE49-F238E27FC236}">
                <a16:creationId xmlns:a16="http://schemas.microsoft.com/office/drawing/2014/main" id="{0FD5C61D-68B5-472F-9863-F22D400719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B4300A-D467-4175-88B1-5388BDC68BE3}"/>
              </a:ext>
            </a:extLst>
          </p:cNvPr>
          <p:cNvSpPr>
            <a:spLocks noGrp="1"/>
          </p:cNvSpPr>
          <p:nvPr>
            <p:ph type="sldNum" sz="quarter" idx="12"/>
          </p:nvPr>
        </p:nvSpPr>
        <p:spPr/>
        <p:txBody>
          <a:bodyPr/>
          <a:lstStyle/>
          <a:p>
            <a:fld id="{907FD0A0-CA45-4D93-9B89-EFFF37891ED6}" type="slidenum">
              <a:rPr lang="en-GB" smtClean="0"/>
              <a:t>‹#›</a:t>
            </a:fld>
            <a:endParaRPr lang="en-GB"/>
          </a:p>
        </p:txBody>
      </p:sp>
      <p:sp>
        <p:nvSpPr>
          <p:cNvPr id="8" name="Rectangle 7">
            <a:extLst>
              <a:ext uri="{FF2B5EF4-FFF2-40B4-BE49-F238E27FC236}">
                <a16:creationId xmlns:a16="http://schemas.microsoft.com/office/drawing/2014/main" id="{0598D6EF-CE15-4E2D-94CA-6B0A7270E44A}"/>
              </a:ext>
            </a:extLst>
          </p:cNvPr>
          <p:cNvSpPr/>
          <p:nvPr userDrawn="1"/>
        </p:nvSpPr>
        <p:spPr>
          <a:xfrm>
            <a:off x="0" y="6545262"/>
            <a:ext cx="12192000" cy="3127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2640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B70C6-0A2F-46A4-9D6B-C7C93DEB48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7F271B-31FB-4A44-BEC3-865BA9A78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C5AD6B-AF24-4CDF-BFF1-8BB331D11F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2CF34-0422-449A-953F-5DD382894744}" type="datetimeFigureOut">
              <a:rPr lang="en-GB" smtClean="0"/>
              <a:t>24/08/2021</a:t>
            </a:fld>
            <a:endParaRPr lang="en-GB"/>
          </a:p>
        </p:txBody>
      </p:sp>
      <p:sp>
        <p:nvSpPr>
          <p:cNvPr id="5" name="Footer Placeholder 4">
            <a:extLst>
              <a:ext uri="{FF2B5EF4-FFF2-40B4-BE49-F238E27FC236}">
                <a16:creationId xmlns:a16="http://schemas.microsoft.com/office/drawing/2014/main" id="{4F89986D-1E6E-40CD-9725-1EBE132924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6BF949-EC94-4038-A2E9-DF0A4CA6A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FD0A0-CA45-4D93-9B89-EFFF37891ED6}" type="slidenum">
              <a:rPr lang="en-GB" smtClean="0"/>
              <a:t>‹#›</a:t>
            </a:fld>
            <a:endParaRPr lang="en-GB"/>
          </a:p>
        </p:txBody>
      </p:sp>
      <p:sp>
        <p:nvSpPr>
          <p:cNvPr id="7" name="Rectangle 6">
            <a:extLst>
              <a:ext uri="{FF2B5EF4-FFF2-40B4-BE49-F238E27FC236}">
                <a16:creationId xmlns:a16="http://schemas.microsoft.com/office/drawing/2014/main" id="{5889A161-F8CA-4A65-80E3-FF7A9328166D}"/>
              </a:ext>
            </a:extLst>
          </p:cNvPr>
          <p:cNvSpPr/>
          <p:nvPr userDrawn="1"/>
        </p:nvSpPr>
        <p:spPr>
          <a:xfrm>
            <a:off x="0" y="6311900"/>
            <a:ext cx="12192000" cy="546100"/>
          </a:xfrm>
          <a:prstGeom prst="rect">
            <a:avLst/>
          </a:prstGeom>
          <a:solidFill>
            <a:srgbClr val="2464AC"/>
          </a:solidFill>
          <a:ln>
            <a:solidFill>
              <a:srgbClr val="2464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Connector 7">
            <a:extLst>
              <a:ext uri="{FF2B5EF4-FFF2-40B4-BE49-F238E27FC236}">
                <a16:creationId xmlns:a16="http://schemas.microsoft.com/office/drawing/2014/main" id="{F1F2DA29-98BF-468C-B22B-0928DEB5535E}"/>
              </a:ext>
            </a:extLst>
          </p:cNvPr>
          <p:cNvCxnSpPr>
            <a:cxnSpLocks/>
          </p:cNvCxnSpPr>
          <p:nvPr userDrawn="1"/>
        </p:nvCxnSpPr>
        <p:spPr>
          <a:xfrm flipV="1">
            <a:off x="838200" y="1173193"/>
            <a:ext cx="10515600" cy="14168"/>
          </a:xfrm>
          <a:prstGeom prst="line">
            <a:avLst/>
          </a:prstGeom>
          <a:ln w="28575">
            <a:solidFill>
              <a:srgbClr val="2464A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31763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7.svg"/><Relationship Id="rId7" Type="http://schemas.openxmlformats.org/officeDocument/2006/relationships/image" Target="../media/image31.svg"/><Relationship Id="rId2" Type="http://schemas.openxmlformats.org/officeDocument/2006/relationships/image" Target="../media/image26.png"/><Relationship Id="rId1" Type="http://schemas.openxmlformats.org/officeDocument/2006/relationships/slideLayout" Target="../slideLayouts/slideLayout5.xml"/><Relationship Id="rId6" Type="http://schemas.openxmlformats.org/officeDocument/2006/relationships/image" Target="../media/image30.png"/><Relationship Id="rId5" Type="http://schemas.openxmlformats.org/officeDocument/2006/relationships/image" Target="../media/image29.svg"/><Relationship Id="rId4" Type="http://schemas.openxmlformats.org/officeDocument/2006/relationships/image" Target="../media/image28.png"/><Relationship Id="rId9" Type="http://schemas.openxmlformats.org/officeDocument/2006/relationships/image" Target="../media/image15.svg"/></Relationships>
</file>

<file path=ppt/slides/_rels/slide1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34.svg"/><Relationship Id="rId7" Type="http://schemas.openxmlformats.org/officeDocument/2006/relationships/image" Target="../media/image29.svg"/><Relationship Id="rId2" Type="http://schemas.openxmlformats.org/officeDocument/2006/relationships/image" Target="../media/image33.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31.sv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svg"/><Relationship Id="rId3" Type="http://schemas.openxmlformats.org/officeDocument/2006/relationships/image" Target="../media/image15.svg"/><Relationship Id="rId7" Type="http://schemas.openxmlformats.org/officeDocument/2006/relationships/image" Target="../media/image19.svg"/><Relationship Id="rId12" Type="http://schemas.openxmlformats.org/officeDocument/2006/relationships/image" Target="../media/image24.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svg"/><Relationship Id="rId5" Type="http://schemas.openxmlformats.org/officeDocument/2006/relationships/image" Target="../media/image17.sv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b="1" dirty="0">
                <a:latin typeface="Arial" panose="020B0604020202020204" pitchFamily="34" charset="0"/>
                <a:cs typeface="Arial" panose="020B0604020202020204" pitchFamily="34" charset="0"/>
              </a:rPr>
              <a:t>Optimising Models of Care for Molecular Radiotherapy services at </a:t>
            </a:r>
            <a:r>
              <a:rPr lang="en-GB" sz="4000" b="1" dirty="0">
                <a:solidFill>
                  <a:srgbClr val="FF0000"/>
                </a:solidFill>
                <a:latin typeface="Arial" panose="020B0604020202020204" pitchFamily="34" charset="0"/>
                <a:cs typeface="Arial" panose="020B0604020202020204" pitchFamily="34" charset="0"/>
              </a:rPr>
              <a:t>[</a:t>
            </a:r>
            <a:r>
              <a:rPr lang="en-GB" sz="4000" b="1" dirty="0">
                <a:solidFill>
                  <a:srgbClr val="FF0000"/>
                </a:solidFill>
                <a:highlight>
                  <a:srgbClr val="FFFF00"/>
                </a:highlight>
                <a:latin typeface="Arial" panose="020B0604020202020204" pitchFamily="34" charset="0"/>
                <a:cs typeface="Arial" panose="020B0604020202020204" pitchFamily="34" charset="0"/>
              </a:rPr>
              <a:t>Insert Name</a:t>
            </a:r>
            <a:r>
              <a:rPr lang="en-GB" sz="4000" b="1" dirty="0">
                <a:solidFill>
                  <a:srgbClr val="FF0000"/>
                </a:solidFill>
                <a:latin typeface="Arial" panose="020B0604020202020204" pitchFamily="34" charset="0"/>
                <a:cs typeface="Arial" panose="020B0604020202020204" pitchFamily="34" charset="0"/>
              </a:rPr>
              <a:t>]</a:t>
            </a:r>
          </a:p>
        </p:txBody>
      </p:sp>
      <p:sp>
        <p:nvSpPr>
          <p:cNvPr id="5" name="Text Placeholder 4"/>
          <p:cNvSpPr>
            <a:spLocks noGrp="1"/>
          </p:cNvSpPr>
          <p:nvPr>
            <p:ph type="body" idx="1"/>
          </p:nvPr>
        </p:nvSpPr>
        <p:spPr/>
        <p:txBody>
          <a:bodyPr/>
          <a:lstStyle/>
          <a:p>
            <a:r>
              <a:rPr lang="en-GB" dirty="0">
                <a:latin typeface="Arial" panose="020B0604020202020204" pitchFamily="34" charset="0"/>
                <a:cs typeface="Arial" panose="020B0604020202020204" pitchFamily="34" charset="0"/>
              </a:rPr>
              <a:t>Service Evaluation Meeting</a:t>
            </a:r>
          </a:p>
        </p:txBody>
      </p:sp>
      <p:sp>
        <p:nvSpPr>
          <p:cNvPr id="6" name="TextBox 5">
            <a:extLst>
              <a:ext uri="{FF2B5EF4-FFF2-40B4-BE49-F238E27FC236}">
                <a16:creationId xmlns:a16="http://schemas.microsoft.com/office/drawing/2014/main" id="{0C328D26-8F66-4410-BEA2-457117EFEB29}"/>
              </a:ext>
            </a:extLst>
          </p:cNvPr>
          <p:cNvSpPr txBox="1"/>
          <p:nvPr/>
        </p:nvSpPr>
        <p:spPr>
          <a:xfrm>
            <a:off x="0" y="6518850"/>
            <a:ext cx="3579143" cy="400110"/>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Job code: AAA-Lu177-UK-1214</a:t>
            </a:r>
          </a:p>
          <a:p>
            <a:r>
              <a:rPr lang="en-GB" sz="1000" dirty="0">
                <a:latin typeface="Arial" panose="020B0604020202020204" pitchFamily="34" charset="0"/>
                <a:cs typeface="Arial" panose="020B0604020202020204" pitchFamily="34" charset="0"/>
              </a:rPr>
              <a:t>Date of preparation: September 2021</a:t>
            </a:r>
          </a:p>
        </p:txBody>
      </p:sp>
    </p:spTree>
    <p:extLst>
      <p:ext uri="{BB962C8B-B14F-4D97-AF65-F5344CB8AC3E}">
        <p14:creationId xmlns:p14="http://schemas.microsoft.com/office/powerpoint/2010/main" val="198417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57B70CD-05FE-4BD4-90CD-DEA44F2A4C43}"/>
              </a:ext>
            </a:extLst>
          </p:cNvPr>
          <p:cNvSpPr/>
          <p:nvPr/>
        </p:nvSpPr>
        <p:spPr>
          <a:xfrm>
            <a:off x="8069913" y="3213576"/>
            <a:ext cx="3488400" cy="2549911"/>
          </a:xfrm>
          <a:prstGeom prst="round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a:solidFill>
                <a:srgbClr val="112A3E"/>
              </a:solidFill>
              <a:latin typeface="Arial" panose="020B0604020202020204" pitchFamily="34" charset="0"/>
              <a:cs typeface="Arial" panose="020B0604020202020204" pitchFamily="34" charset="0"/>
            </a:endParaRPr>
          </a:p>
          <a:p>
            <a:r>
              <a:rPr lang="en-GB" sz="1600" dirty="0">
                <a:solidFill>
                  <a:srgbClr val="112A3E"/>
                </a:solidFill>
                <a:latin typeface="Arial" panose="020B0604020202020204" pitchFamily="34" charset="0"/>
                <a:cs typeface="Arial" panose="020B0604020202020204" pitchFamily="34" charset="0"/>
              </a:rPr>
              <a:t>Upgrading technology and digitally enabled care by:</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Connecting home-based and wearable technology</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Providing access to digital GP consultations</a:t>
            </a:r>
          </a:p>
        </p:txBody>
      </p:sp>
      <p:sp>
        <p:nvSpPr>
          <p:cNvPr id="13" name="Rectangle: Rounded Corners 12">
            <a:extLst>
              <a:ext uri="{FF2B5EF4-FFF2-40B4-BE49-F238E27FC236}">
                <a16:creationId xmlns:a16="http://schemas.microsoft.com/office/drawing/2014/main" id="{AF1EC490-4AD5-4AE4-9163-F8F957F94B27}"/>
              </a:ext>
            </a:extLst>
          </p:cNvPr>
          <p:cNvSpPr/>
          <p:nvPr/>
        </p:nvSpPr>
        <p:spPr>
          <a:xfrm>
            <a:off x="4351963" y="3213577"/>
            <a:ext cx="3488400" cy="2549912"/>
          </a:xfrm>
          <a:prstGeom prst="round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a:solidFill>
                <a:srgbClr val="112A3E"/>
              </a:solidFill>
              <a:latin typeface="Arial" panose="020B0604020202020204" pitchFamily="34" charset="0"/>
              <a:cs typeface="Arial" panose="020B0604020202020204" pitchFamily="34" charset="0"/>
            </a:endParaRPr>
          </a:p>
          <a:p>
            <a:r>
              <a:rPr lang="en-GB" sz="1600" dirty="0">
                <a:solidFill>
                  <a:srgbClr val="112A3E"/>
                </a:solidFill>
                <a:latin typeface="Arial" panose="020B0604020202020204" pitchFamily="34" charset="0"/>
                <a:cs typeface="Arial" panose="020B0604020202020204" pitchFamily="34" charset="0"/>
              </a:rPr>
              <a:t>Promoting self-care and self-management through:</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‘Social prescribing’</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Personal health budgets</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Support from patient groups and the voluntary sector</a:t>
            </a:r>
          </a:p>
        </p:txBody>
      </p:sp>
      <p:sp>
        <p:nvSpPr>
          <p:cNvPr id="14" name="Rectangle: Rounded Corners 13">
            <a:extLst>
              <a:ext uri="{FF2B5EF4-FFF2-40B4-BE49-F238E27FC236}">
                <a16:creationId xmlns:a16="http://schemas.microsoft.com/office/drawing/2014/main" id="{8926C7E0-1E77-402F-BD65-20E1005860AD}"/>
              </a:ext>
            </a:extLst>
          </p:cNvPr>
          <p:cNvSpPr/>
          <p:nvPr/>
        </p:nvSpPr>
        <p:spPr>
          <a:xfrm>
            <a:off x="634012" y="3213577"/>
            <a:ext cx="3488074" cy="2549912"/>
          </a:xfrm>
          <a:prstGeom prst="round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a:solidFill>
                <a:srgbClr val="112A3E"/>
              </a:solidFill>
              <a:latin typeface="Arial" panose="020B0604020202020204" pitchFamily="34" charset="0"/>
              <a:cs typeface="Arial" panose="020B0604020202020204" pitchFamily="34" charset="0"/>
            </a:endParaRPr>
          </a:p>
          <a:p>
            <a:r>
              <a:rPr lang="en-GB" sz="1600" dirty="0">
                <a:solidFill>
                  <a:srgbClr val="112A3E"/>
                </a:solidFill>
                <a:latin typeface="Arial" panose="020B0604020202020204" pitchFamily="34" charset="0"/>
                <a:cs typeface="Arial" panose="020B0604020202020204" pitchFamily="34" charset="0"/>
              </a:rPr>
              <a:t>Boosting out of hospital care by:</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Creating fully integrated teams of GPs, community health and social care staff</a:t>
            </a:r>
          </a:p>
          <a:p>
            <a:pPr marL="285750" indent="-285750">
              <a:buClr>
                <a:schemeClr val="tx2"/>
              </a:buClr>
              <a:buFont typeface="Arial" panose="020B0604020202020204" pitchFamily="34" charset="0"/>
              <a:buChar char="•"/>
            </a:pPr>
            <a:r>
              <a:rPr lang="en-GB" sz="1600" dirty="0">
                <a:solidFill>
                  <a:srgbClr val="112A3E"/>
                </a:solidFill>
                <a:latin typeface="Arial" panose="020B0604020202020204" pitchFamily="34" charset="0"/>
                <a:cs typeface="Arial" panose="020B0604020202020204" pitchFamily="34" charset="0"/>
              </a:rPr>
              <a:t>Supporting people in their own homes as an alternative to hospitalisation</a:t>
            </a:r>
          </a:p>
        </p:txBody>
      </p:sp>
      <p:sp>
        <p:nvSpPr>
          <p:cNvPr id="25" name="Oval 24">
            <a:extLst>
              <a:ext uri="{FF2B5EF4-FFF2-40B4-BE49-F238E27FC236}">
                <a16:creationId xmlns:a16="http://schemas.microsoft.com/office/drawing/2014/main" id="{6A167D56-A1E3-429F-BDFD-69F0C27054E9}"/>
              </a:ext>
            </a:extLst>
          </p:cNvPr>
          <p:cNvSpPr/>
          <p:nvPr/>
        </p:nvSpPr>
        <p:spPr>
          <a:xfrm>
            <a:off x="1970059" y="2809076"/>
            <a:ext cx="815975" cy="814388"/>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6" name="Oval 25">
            <a:extLst>
              <a:ext uri="{FF2B5EF4-FFF2-40B4-BE49-F238E27FC236}">
                <a16:creationId xmlns:a16="http://schemas.microsoft.com/office/drawing/2014/main" id="{1CBF65E9-EE7A-4204-802F-9C092DA3AC54}"/>
              </a:ext>
            </a:extLst>
          </p:cNvPr>
          <p:cNvSpPr/>
          <p:nvPr/>
        </p:nvSpPr>
        <p:spPr>
          <a:xfrm>
            <a:off x="5688011" y="2809076"/>
            <a:ext cx="815975" cy="814388"/>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7" name="Oval 26">
            <a:extLst>
              <a:ext uri="{FF2B5EF4-FFF2-40B4-BE49-F238E27FC236}">
                <a16:creationId xmlns:a16="http://schemas.microsoft.com/office/drawing/2014/main" id="{17CE884B-43C0-4D8D-B404-2EE026260279}"/>
              </a:ext>
            </a:extLst>
          </p:cNvPr>
          <p:cNvSpPr/>
          <p:nvPr/>
        </p:nvSpPr>
        <p:spPr>
          <a:xfrm>
            <a:off x="9450387" y="2809076"/>
            <a:ext cx="815975" cy="814388"/>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Autofit/>
          </a:bodyPr>
          <a:lstStyle/>
          <a:p>
            <a:r>
              <a:rPr lang="en-GB" sz="2400" b="1" dirty="0">
                <a:latin typeface="Arial" panose="020B0604020202020204" pitchFamily="34" charset="0"/>
                <a:cs typeface="Arial" panose="020B0604020202020204" pitchFamily="34" charset="0"/>
              </a:rPr>
              <a:t>Optimising patient-centred services across the NHS is a key component of NHS policy</a:t>
            </a:r>
          </a:p>
        </p:txBody>
      </p:sp>
      <p:sp>
        <p:nvSpPr>
          <p:cNvPr id="3" name="Rectangle 2">
            <a:extLst>
              <a:ext uri="{FF2B5EF4-FFF2-40B4-BE49-F238E27FC236}">
                <a16:creationId xmlns:a16="http://schemas.microsoft.com/office/drawing/2014/main" id="{0C3EBA7D-AECF-4B7F-AAD8-1028D7CCA0A2}"/>
              </a:ext>
            </a:extLst>
          </p:cNvPr>
          <p:cNvSpPr/>
          <p:nvPr/>
        </p:nvSpPr>
        <p:spPr>
          <a:xfrm>
            <a:off x="1806518" y="1691416"/>
            <a:ext cx="9548870" cy="584775"/>
          </a:xfrm>
          <a:prstGeom prst="rect">
            <a:avLst/>
          </a:prstGeom>
        </p:spPr>
        <p:txBody>
          <a:bodyPr wrap="square">
            <a:spAutoFit/>
          </a:bodyPr>
          <a:lstStyle/>
          <a:p>
            <a:r>
              <a:rPr lang="en-GB" sz="1600" dirty="0">
                <a:solidFill>
                  <a:srgbClr val="202A30"/>
                </a:solidFill>
                <a:latin typeface="Arial" panose="020B0604020202020204" pitchFamily="34" charset="0"/>
                <a:cs typeface="Arial" panose="020B0604020202020204" pitchFamily="34" charset="0"/>
              </a:rPr>
              <a:t>By 2021, every patient with cancer will have access to personalised care, including needs assessment, a care plan and health and wellbeing information and support</a:t>
            </a:r>
            <a:r>
              <a:rPr lang="en-GB" sz="1600" baseline="30000" dirty="0">
                <a:solidFill>
                  <a:srgbClr val="202A30"/>
                </a:solidFill>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pic>
        <p:nvPicPr>
          <p:cNvPr id="12" name="Graphic 11" descr="Smart Phone">
            <a:extLst>
              <a:ext uri="{FF2B5EF4-FFF2-40B4-BE49-F238E27FC236}">
                <a16:creationId xmlns:a16="http://schemas.microsoft.com/office/drawing/2014/main" id="{2574AB74-8D36-4671-8C1B-4DBF85280F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48131" y="2901042"/>
            <a:ext cx="620486" cy="620486"/>
          </a:xfrm>
          <a:prstGeom prst="rect">
            <a:avLst/>
          </a:prstGeom>
        </p:spPr>
      </p:pic>
      <p:pic>
        <p:nvPicPr>
          <p:cNvPr id="9" name="Graphic 8" descr="Group success">
            <a:extLst>
              <a:ext uri="{FF2B5EF4-FFF2-40B4-BE49-F238E27FC236}">
                <a16:creationId xmlns:a16="http://schemas.microsoft.com/office/drawing/2014/main" id="{B062D26C-D889-49DC-B06A-7606A1DFBAE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69638" y="2901042"/>
            <a:ext cx="652724" cy="652724"/>
          </a:xfrm>
          <a:prstGeom prst="rect">
            <a:avLst/>
          </a:prstGeom>
        </p:spPr>
      </p:pic>
      <p:pic>
        <p:nvPicPr>
          <p:cNvPr id="17" name="Graphic 16" descr="House">
            <a:extLst>
              <a:ext uri="{FF2B5EF4-FFF2-40B4-BE49-F238E27FC236}">
                <a16:creationId xmlns:a16="http://schemas.microsoft.com/office/drawing/2014/main" id="{49647CE2-28A6-4654-8BAB-4014E8646E0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053974" y="2863863"/>
            <a:ext cx="648143" cy="648143"/>
          </a:xfrm>
          <a:prstGeom prst="rect">
            <a:avLst/>
          </a:prstGeom>
        </p:spPr>
      </p:pic>
      <p:sp>
        <p:nvSpPr>
          <p:cNvPr id="20" name="TextBox 19">
            <a:extLst>
              <a:ext uri="{FF2B5EF4-FFF2-40B4-BE49-F238E27FC236}">
                <a16:creationId xmlns:a16="http://schemas.microsoft.com/office/drawing/2014/main" id="{58C74D8B-2F5F-48F2-9F73-CF3AEF87D2D6}"/>
              </a:ext>
            </a:extLst>
          </p:cNvPr>
          <p:cNvSpPr txBox="1"/>
          <p:nvPr/>
        </p:nvSpPr>
        <p:spPr>
          <a:xfrm>
            <a:off x="142875" y="6146255"/>
            <a:ext cx="9715500" cy="3693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GP, general practitioner; NHS, National Health Service</a:t>
            </a:r>
          </a:p>
          <a:p>
            <a:r>
              <a:rPr lang="en-GB" sz="900" dirty="0">
                <a:latin typeface="Arial" panose="020B0604020202020204" pitchFamily="34" charset="0"/>
                <a:cs typeface="Arial" panose="020B0604020202020204" pitchFamily="34" charset="0"/>
              </a:rPr>
              <a:t>1. NHS. NHS Long Term Plan. 2019. Available at: https://www.longtermplan.nhs.uk/ (accessed May 2020). </a:t>
            </a:r>
          </a:p>
        </p:txBody>
      </p:sp>
      <p:sp>
        <p:nvSpPr>
          <p:cNvPr id="21" name="Rectangle 20">
            <a:extLst>
              <a:ext uri="{FF2B5EF4-FFF2-40B4-BE49-F238E27FC236}">
                <a16:creationId xmlns:a16="http://schemas.microsoft.com/office/drawing/2014/main" id="{CCD766EE-AACB-4835-9685-D1EA748617A0}"/>
              </a:ext>
            </a:extLst>
          </p:cNvPr>
          <p:cNvSpPr/>
          <p:nvPr/>
        </p:nvSpPr>
        <p:spPr>
          <a:xfrm>
            <a:off x="4401336" y="2332982"/>
            <a:ext cx="2863284" cy="338554"/>
          </a:xfrm>
          <a:prstGeom prst="rect">
            <a:avLst/>
          </a:prstGeom>
        </p:spPr>
        <p:txBody>
          <a:bodyPr wrap="none">
            <a:spAutoFit/>
          </a:bodyPr>
          <a:lstStyle/>
          <a:p>
            <a:r>
              <a:rPr lang="en-GB" sz="1600" b="1" dirty="0">
                <a:solidFill>
                  <a:schemeClr val="accent2"/>
                </a:solidFill>
                <a:latin typeface="Arial" panose="020B0604020202020204" pitchFamily="34" charset="0"/>
                <a:cs typeface="Arial" panose="020B0604020202020204" pitchFamily="34" charset="0"/>
              </a:rPr>
              <a:t>How will this be achieved?</a:t>
            </a:r>
            <a:r>
              <a:rPr lang="en-GB" sz="1600" b="1" baseline="30000" dirty="0">
                <a:solidFill>
                  <a:schemeClr val="accent2"/>
                </a:solidFill>
                <a:latin typeface="Arial" panose="020B0604020202020204" pitchFamily="34" charset="0"/>
                <a:cs typeface="Arial" panose="020B0604020202020204" pitchFamily="34" charset="0"/>
              </a:rPr>
              <a:t>1</a:t>
            </a:r>
            <a:endParaRPr lang="en-GB" sz="1600" b="1" dirty="0">
              <a:solidFill>
                <a:schemeClr val="accent2"/>
              </a:solidFill>
              <a:latin typeface="Arial" panose="020B0604020202020204" pitchFamily="34" charset="0"/>
              <a:cs typeface="Arial" panose="020B0604020202020204" pitchFamily="34" charset="0"/>
            </a:endParaRPr>
          </a:p>
        </p:txBody>
      </p:sp>
      <p:pic>
        <p:nvPicPr>
          <p:cNvPr id="18" name="Graphic 17" descr="Target">
            <a:extLst>
              <a:ext uri="{FF2B5EF4-FFF2-40B4-BE49-F238E27FC236}">
                <a16:creationId xmlns:a16="http://schemas.microsoft.com/office/drawing/2014/main" id="{2DB1E29E-91EE-48F2-AE37-D9E08305041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27784" y="1533338"/>
            <a:ext cx="815975" cy="815975"/>
          </a:xfrm>
          <a:prstGeom prst="rect">
            <a:avLst/>
          </a:prstGeom>
        </p:spPr>
      </p:pic>
      <p:sp>
        <p:nvSpPr>
          <p:cNvPr id="19" name="Oval 18">
            <a:extLst>
              <a:ext uri="{FF2B5EF4-FFF2-40B4-BE49-F238E27FC236}">
                <a16:creationId xmlns:a16="http://schemas.microsoft.com/office/drawing/2014/main" id="{4F4DD553-3752-432A-A162-13CD825B4C13}"/>
              </a:ext>
            </a:extLst>
          </p:cNvPr>
          <p:cNvSpPr/>
          <p:nvPr/>
        </p:nvSpPr>
        <p:spPr>
          <a:xfrm>
            <a:off x="729835" y="1528365"/>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2159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latin typeface="Arial" panose="020B0604020202020204" pitchFamily="34" charset="0"/>
                <a:cs typeface="Arial" panose="020B0604020202020204" pitchFamily="34" charset="0"/>
              </a:rPr>
              <a:t>The NHS must embrace change to overcome the challenges of increasing pressure on services and growing demand </a:t>
            </a:r>
          </a:p>
        </p:txBody>
      </p:sp>
      <p:sp>
        <p:nvSpPr>
          <p:cNvPr id="5" name="Content Placeholder 4">
            <a:extLst>
              <a:ext uri="{FF2B5EF4-FFF2-40B4-BE49-F238E27FC236}">
                <a16:creationId xmlns:a16="http://schemas.microsoft.com/office/drawing/2014/main" id="{0029A03F-B866-48AE-9DD5-A68E4531496B}"/>
              </a:ext>
            </a:extLst>
          </p:cNvPr>
          <p:cNvSpPr>
            <a:spLocks noGrp="1"/>
          </p:cNvSpPr>
          <p:nvPr>
            <p:ph idx="1"/>
          </p:nvPr>
        </p:nvSpPr>
        <p:spPr>
          <a:xfrm>
            <a:off x="838200" y="3085449"/>
            <a:ext cx="4958918" cy="2801543"/>
          </a:xfrm>
          <a:solidFill>
            <a:srgbClr val="F7F7F7"/>
          </a:solidFill>
        </p:spPr>
        <p:txBody>
          <a:bodyPr anchor="ctr">
            <a:normAutofit/>
          </a:bodyPr>
          <a:lstStyle/>
          <a:p>
            <a:pPr marL="0" indent="0">
              <a:buNone/>
            </a:pPr>
            <a:r>
              <a:rPr lang="en-GB" sz="1600" dirty="0">
                <a:latin typeface="Arial" panose="020B0604020202020204" pitchFamily="34" charset="0"/>
                <a:cs typeface="Arial" panose="020B0604020202020204" pitchFamily="34" charset="0"/>
              </a:rPr>
              <a:t>To accommodate this the NHS needs to:</a:t>
            </a:r>
            <a:r>
              <a:rPr lang="en-GB" sz="1600" baseline="30000" dirty="0">
                <a:latin typeface="Arial" panose="020B0604020202020204" pitchFamily="34" charset="0"/>
                <a:cs typeface="Arial" panose="020B0604020202020204" pitchFamily="34" charset="0"/>
              </a:rPr>
              <a:t>2</a:t>
            </a:r>
            <a:endParaRPr lang="en-GB" sz="1600" dirty="0">
              <a:latin typeface="Arial" panose="020B0604020202020204" pitchFamily="34" charset="0"/>
              <a:cs typeface="Arial" panose="020B0604020202020204" pitchFamily="34" charset="0"/>
            </a:endParaRPr>
          </a:p>
          <a:p>
            <a:pPr>
              <a:buClr>
                <a:schemeClr val="tx2"/>
              </a:buClr>
            </a:pPr>
            <a:r>
              <a:rPr lang="en-GB" sz="1600" dirty="0">
                <a:latin typeface="Arial" panose="020B0604020202020204" pitchFamily="34" charset="0"/>
                <a:cs typeface="Arial" panose="020B0604020202020204" pitchFamily="34" charset="0"/>
              </a:rPr>
              <a:t>Integrate health and social care </a:t>
            </a:r>
          </a:p>
          <a:p>
            <a:pPr>
              <a:buClr>
                <a:schemeClr val="tx2"/>
              </a:buClr>
            </a:pPr>
            <a:r>
              <a:rPr lang="en-GB" sz="1600" dirty="0">
                <a:latin typeface="Arial" panose="020B0604020202020204" pitchFamily="34" charset="0"/>
                <a:cs typeface="Arial" panose="020B0604020202020204" pitchFamily="34" charset="0"/>
              </a:rPr>
              <a:t>Upgrade prevention </a:t>
            </a:r>
          </a:p>
          <a:p>
            <a:pPr>
              <a:buClr>
                <a:schemeClr val="tx2"/>
              </a:buClr>
            </a:pPr>
            <a:r>
              <a:rPr lang="en-GB" sz="1600" dirty="0">
                <a:latin typeface="Arial" panose="020B0604020202020204" pitchFamily="34" charset="0"/>
                <a:cs typeface="Arial" panose="020B0604020202020204" pitchFamily="34" charset="0"/>
              </a:rPr>
              <a:t>Increase investment in community services to avoid hospital use and provide care in people’s homes  </a:t>
            </a:r>
          </a:p>
          <a:p>
            <a:pPr>
              <a:buClr>
                <a:schemeClr val="tx2"/>
              </a:buClr>
            </a:pPr>
            <a:r>
              <a:rPr lang="en-GB" sz="1600" dirty="0">
                <a:latin typeface="Arial" panose="020B0604020202020204" pitchFamily="34" charset="0"/>
                <a:cs typeface="Arial" panose="020B0604020202020204" pitchFamily="34" charset="0"/>
              </a:rPr>
              <a:t>Enable hospital specialists to work across hospitals and the community to support the redesign of services needed in the future</a:t>
            </a:r>
          </a:p>
        </p:txBody>
      </p:sp>
      <p:sp>
        <p:nvSpPr>
          <p:cNvPr id="6" name="Rectangle 5">
            <a:extLst>
              <a:ext uri="{FF2B5EF4-FFF2-40B4-BE49-F238E27FC236}">
                <a16:creationId xmlns:a16="http://schemas.microsoft.com/office/drawing/2014/main" id="{F11B76FC-B0D4-4D6D-9EA8-0554E331BA6C}"/>
              </a:ext>
            </a:extLst>
          </p:cNvPr>
          <p:cNvSpPr/>
          <p:nvPr/>
        </p:nvSpPr>
        <p:spPr>
          <a:xfrm>
            <a:off x="6045467" y="1546496"/>
            <a:ext cx="5308331" cy="1077218"/>
          </a:xfrm>
          <a:prstGeom prst="rect">
            <a:avLst/>
          </a:prstGeom>
        </p:spPr>
        <p:txBody>
          <a:bodyPr wrap="square">
            <a:spAutoFit/>
          </a:bodyPr>
          <a:lstStyle/>
          <a:p>
            <a:pPr algn="just"/>
            <a:r>
              <a:rPr lang="en-GB" sz="1600" dirty="0">
                <a:latin typeface="Arial" panose="020B0604020202020204" pitchFamily="34" charset="0"/>
                <a:cs typeface="Arial" panose="020B0604020202020204" pitchFamily="34" charset="0"/>
              </a:rPr>
              <a:t>The proportion of cancer patients waiting longer than 62 days for treatment following urgent GP referral is increasing over time and reached a peak of 26% in January 2020</a:t>
            </a:r>
            <a:r>
              <a:rPr lang="en-GB" sz="1600" baseline="30000" dirty="0">
                <a:latin typeface="Arial" panose="020B0604020202020204" pitchFamily="34" charset="0"/>
                <a:cs typeface="Arial" panose="020B0604020202020204" pitchFamily="34" charset="0"/>
              </a:rPr>
              <a:t>3</a:t>
            </a:r>
            <a:endParaRPr lang="en-GB" sz="16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A0CE186-7E51-4D10-B308-635250B86883}"/>
              </a:ext>
            </a:extLst>
          </p:cNvPr>
          <p:cNvSpPr txBox="1"/>
          <p:nvPr/>
        </p:nvSpPr>
        <p:spPr>
          <a:xfrm>
            <a:off x="142875" y="5886992"/>
            <a:ext cx="9824086" cy="646331"/>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GP, general practitioner; NHS, National Health Service</a:t>
            </a:r>
          </a:p>
          <a:p>
            <a:r>
              <a:rPr lang="en-GB" sz="900" dirty="0">
                <a:latin typeface="Arial" panose="020B0604020202020204" pitchFamily="34" charset="0"/>
                <a:cs typeface="Arial" panose="020B0604020202020204" pitchFamily="34" charset="0"/>
              </a:rPr>
              <a:t>1. NHS. NHS Long Term Plan. 2019. Available at: https://www.longtermplan.nhs.uk (accessed May 2020). 2. </a:t>
            </a:r>
            <a:r>
              <a:rPr lang="en-GB" sz="900" dirty="0" err="1">
                <a:latin typeface="Arial" panose="020B0604020202020204" pitchFamily="34" charset="0"/>
                <a:cs typeface="Arial" panose="020B0604020202020204" pitchFamily="34" charset="0"/>
              </a:rPr>
              <a:t>Kingsfund</a:t>
            </a:r>
            <a:r>
              <a:rPr lang="en-GB" sz="900" dirty="0">
                <a:latin typeface="Arial" panose="020B0604020202020204" pitchFamily="34" charset="0"/>
                <a:cs typeface="Arial" panose="020B0604020202020204" pitchFamily="34" charset="0"/>
              </a:rPr>
              <a:t>. 2016. Available at: https://www.kingsfund.org.uk/publications/hospital-activity-funding-changes#conclusion (accessed April 2020) 3. Nuffield Trust. 2020. Available at: https://www.nuffieldtrust.org.uk/news-item/combined-performance-summary-january-february-2020 (accessed April 2020)</a:t>
            </a:r>
          </a:p>
        </p:txBody>
      </p:sp>
      <p:sp>
        <p:nvSpPr>
          <p:cNvPr id="10" name="TextBox 9">
            <a:extLst>
              <a:ext uri="{FF2B5EF4-FFF2-40B4-BE49-F238E27FC236}">
                <a16:creationId xmlns:a16="http://schemas.microsoft.com/office/drawing/2014/main" id="{D8F3BD82-0C5D-4E6A-BCC7-DF14C93323E9}"/>
              </a:ext>
            </a:extLst>
          </p:cNvPr>
          <p:cNvSpPr txBox="1"/>
          <p:nvPr/>
        </p:nvSpPr>
        <p:spPr>
          <a:xfrm>
            <a:off x="9630474" y="5888993"/>
            <a:ext cx="1367710" cy="230832"/>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Source: Nuffield Trust</a:t>
            </a:r>
            <a:r>
              <a:rPr lang="en-GB" sz="900" baseline="30000" dirty="0">
                <a:latin typeface="Arial" panose="020B0604020202020204" pitchFamily="34" charset="0"/>
                <a:cs typeface="Arial" panose="020B0604020202020204" pitchFamily="34" charset="0"/>
              </a:rPr>
              <a:t>3</a:t>
            </a:r>
            <a:endParaRPr lang="en-GB" sz="9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2DC9C8C8-34D2-4827-A276-36224B3F634E}"/>
              </a:ext>
            </a:extLst>
          </p:cNvPr>
          <p:cNvSpPr/>
          <p:nvPr/>
        </p:nvSpPr>
        <p:spPr>
          <a:xfrm>
            <a:off x="838201" y="1546496"/>
            <a:ext cx="4958918" cy="584775"/>
          </a:xfrm>
          <a:prstGeom prst="rect">
            <a:avLst/>
          </a:prstGeom>
        </p:spPr>
        <p:txBody>
          <a:bodyPr wrap="square">
            <a:spAutoFit/>
          </a:bodyPr>
          <a:lstStyle/>
          <a:p>
            <a:pPr algn="just"/>
            <a:r>
              <a:rPr lang="en-GB" sz="1600" dirty="0">
                <a:latin typeface="Arial" panose="020B0604020202020204" pitchFamily="34" charset="0"/>
                <a:cs typeface="Arial" panose="020B0604020202020204" pitchFamily="34" charset="0"/>
              </a:rPr>
              <a:t>Demand for NHS services is continuing to rise due to:</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C53DDB5C-5392-4E62-B971-14B73AAB2D6D}"/>
              </a:ext>
            </a:extLst>
          </p:cNvPr>
          <p:cNvSpPr/>
          <p:nvPr/>
        </p:nvSpPr>
        <p:spPr>
          <a:xfrm>
            <a:off x="838200" y="2152187"/>
            <a:ext cx="1474469" cy="830997"/>
          </a:xfrm>
          <a:prstGeom prst="rect">
            <a:avLst/>
          </a:prstGeom>
          <a:solidFill>
            <a:srgbClr val="F7F7F7"/>
          </a:solidFill>
        </p:spPr>
        <p:txBody>
          <a:bodyPr wrap="square">
            <a:spAutoFit/>
          </a:bodyPr>
          <a:lstStyle/>
          <a:p>
            <a:pPr algn="ctr"/>
            <a:r>
              <a:rPr lang="en-GB" sz="1600" dirty="0">
                <a:solidFill>
                  <a:schemeClr val="accent2"/>
                </a:solidFill>
                <a:latin typeface="Arial" panose="020B0604020202020204" pitchFamily="34" charset="0"/>
                <a:cs typeface="Arial" panose="020B0604020202020204" pitchFamily="34" charset="0"/>
              </a:rPr>
              <a:t>A growing, aging population</a:t>
            </a:r>
          </a:p>
        </p:txBody>
      </p:sp>
      <p:sp>
        <p:nvSpPr>
          <p:cNvPr id="16" name="Rectangle 15">
            <a:extLst>
              <a:ext uri="{FF2B5EF4-FFF2-40B4-BE49-F238E27FC236}">
                <a16:creationId xmlns:a16="http://schemas.microsoft.com/office/drawing/2014/main" id="{41A72247-FD5B-4851-AFF2-08ABCE12EB5C}"/>
              </a:ext>
            </a:extLst>
          </p:cNvPr>
          <p:cNvSpPr/>
          <p:nvPr/>
        </p:nvSpPr>
        <p:spPr>
          <a:xfrm>
            <a:off x="2579839" y="2152187"/>
            <a:ext cx="1474469" cy="830997"/>
          </a:xfrm>
          <a:prstGeom prst="rect">
            <a:avLst/>
          </a:prstGeom>
          <a:solidFill>
            <a:srgbClr val="F7F7F7"/>
          </a:solidFill>
        </p:spPr>
        <p:txBody>
          <a:bodyPr wrap="square">
            <a:spAutoFit/>
          </a:bodyPr>
          <a:lstStyle/>
          <a:p>
            <a:pPr algn="ctr"/>
            <a:r>
              <a:rPr lang="en-GB" sz="1600" dirty="0">
                <a:solidFill>
                  <a:schemeClr val="accent2"/>
                </a:solidFill>
                <a:latin typeface="Arial" panose="020B0604020202020204" pitchFamily="34" charset="0"/>
                <a:cs typeface="Arial" panose="020B0604020202020204" pitchFamily="34" charset="0"/>
              </a:rPr>
              <a:t>Longstanding unmet health needs</a:t>
            </a:r>
          </a:p>
        </p:txBody>
      </p:sp>
      <p:sp>
        <p:nvSpPr>
          <p:cNvPr id="17" name="Rectangle 16">
            <a:extLst>
              <a:ext uri="{FF2B5EF4-FFF2-40B4-BE49-F238E27FC236}">
                <a16:creationId xmlns:a16="http://schemas.microsoft.com/office/drawing/2014/main" id="{716C7324-32CA-4337-AFED-7782E59238C4}"/>
              </a:ext>
            </a:extLst>
          </p:cNvPr>
          <p:cNvSpPr/>
          <p:nvPr/>
        </p:nvSpPr>
        <p:spPr>
          <a:xfrm>
            <a:off x="4322650" y="2152187"/>
            <a:ext cx="1474469" cy="830997"/>
          </a:xfrm>
          <a:prstGeom prst="rect">
            <a:avLst/>
          </a:prstGeom>
          <a:solidFill>
            <a:srgbClr val="F7F7F7"/>
          </a:solidFill>
        </p:spPr>
        <p:txBody>
          <a:bodyPr wrap="square">
            <a:spAutoFit/>
          </a:bodyPr>
          <a:lstStyle/>
          <a:p>
            <a:pPr algn="ctr"/>
            <a:r>
              <a:rPr lang="en-GB" sz="1600" dirty="0">
                <a:solidFill>
                  <a:schemeClr val="accent2"/>
                </a:solidFill>
                <a:latin typeface="Arial" panose="020B0604020202020204" pitchFamily="34" charset="0"/>
                <a:cs typeface="Arial" panose="020B0604020202020204" pitchFamily="34" charset="0"/>
              </a:rPr>
              <a:t>Advances in medical science</a:t>
            </a:r>
          </a:p>
        </p:txBody>
      </p:sp>
      <p:pic>
        <p:nvPicPr>
          <p:cNvPr id="13" name="Picture 12" descr="A close up of text on a white background&#10;&#10;Description automatically generated">
            <a:extLst>
              <a:ext uri="{FF2B5EF4-FFF2-40B4-BE49-F238E27FC236}">
                <a16:creationId xmlns:a16="http://schemas.microsoft.com/office/drawing/2014/main" id="{F61941F8-6528-4788-97A9-3470E60665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5113" y="2678385"/>
            <a:ext cx="4727137" cy="3207054"/>
          </a:xfrm>
          <a:prstGeom prst="rect">
            <a:avLst/>
          </a:prstGeom>
        </p:spPr>
      </p:pic>
    </p:spTree>
    <p:extLst>
      <p:ext uri="{BB962C8B-B14F-4D97-AF65-F5344CB8AC3E}">
        <p14:creationId xmlns:p14="http://schemas.microsoft.com/office/powerpoint/2010/main" val="2275756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180B6-BC55-49AB-ACCC-A7E21899FBEB}"/>
              </a:ext>
            </a:extLst>
          </p:cNvPr>
          <p:cNvSpPr>
            <a:spLocks noGrp="1"/>
          </p:cNvSpPr>
          <p:nvPr>
            <p:ph type="title"/>
          </p:nvPr>
        </p:nvSpPr>
        <p:spPr/>
        <p:txBody>
          <a:bodyPr>
            <a:noAutofit/>
          </a:bodyPr>
          <a:lstStyle/>
          <a:p>
            <a:r>
              <a:rPr lang="en-GB" sz="2400" b="1" dirty="0">
                <a:latin typeface="Arial" panose="020B0604020202020204" pitchFamily="34" charset="0"/>
                <a:cs typeface="Arial" panose="020B0604020202020204" pitchFamily="34" charset="0"/>
              </a:rPr>
              <a:t>The expansion of molecular radiotherapy services can support the NHS in meeting key cancer policy objectives</a:t>
            </a:r>
          </a:p>
        </p:txBody>
      </p:sp>
      <p:sp>
        <p:nvSpPr>
          <p:cNvPr id="10" name="TextBox 9">
            <a:extLst>
              <a:ext uri="{FF2B5EF4-FFF2-40B4-BE49-F238E27FC236}">
                <a16:creationId xmlns:a16="http://schemas.microsoft.com/office/drawing/2014/main" id="{17B110FA-A6F9-4403-89F6-2D6A884B5892}"/>
              </a:ext>
            </a:extLst>
          </p:cNvPr>
          <p:cNvSpPr txBox="1"/>
          <p:nvPr/>
        </p:nvSpPr>
        <p:spPr>
          <a:xfrm>
            <a:off x="479934" y="2683762"/>
            <a:ext cx="2750729" cy="977649"/>
          </a:xfrm>
          <a:prstGeom prst="rect">
            <a:avLst/>
          </a:prstGeom>
          <a:noFill/>
        </p:spPr>
        <p:txBody>
          <a:bodyPr wrap="square" rtlCol="0">
            <a:noAutofit/>
          </a:bodyPr>
          <a:lstStyle/>
          <a:p>
            <a:pPr algn="ctr"/>
            <a:r>
              <a:rPr lang="en-GB" sz="1600" dirty="0">
                <a:latin typeface="Arial" panose="020B0604020202020204" pitchFamily="34" charset="0"/>
                <a:cs typeface="Arial" panose="020B0604020202020204" pitchFamily="34" charset="0"/>
              </a:rPr>
              <a:t>Improvement in cancer survival and mortality is needed</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BC3167C-9387-4A7C-9B3B-881B7D59EB6F}"/>
              </a:ext>
            </a:extLst>
          </p:cNvPr>
          <p:cNvSpPr txBox="1"/>
          <p:nvPr/>
        </p:nvSpPr>
        <p:spPr>
          <a:xfrm>
            <a:off x="3307067" y="2683762"/>
            <a:ext cx="2750729" cy="977649"/>
          </a:xfrm>
          <a:prstGeom prst="rect">
            <a:avLst/>
          </a:prstGeom>
          <a:noFill/>
        </p:spPr>
        <p:txBody>
          <a:bodyPr wrap="square" rtlCol="0">
            <a:noAutofit/>
          </a:bodyPr>
          <a:lstStyle/>
          <a:p>
            <a:pPr algn="ctr"/>
            <a:r>
              <a:rPr lang="en-GB" sz="1600" dirty="0">
                <a:latin typeface="Arial" panose="020B0604020202020204" pitchFamily="34" charset="0"/>
                <a:cs typeface="Arial" panose="020B0604020202020204" pitchFamily="34" charset="0"/>
              </a:rPr>
              <a:t>Personalised care and patient choice is </a:t>
            </a:r>
          </a:p>
          <a:p>
            <a:pPr algn="ctr"/>
            <a:r>
              <a:rPr lang="en-GB" sz="1600" dirty="0">
                <a:latin typeface="Arial" panose="020B0604020202020204" pitchFamily="34" charset="0"/>
                <a:cs typeface="Arial" panose="020B0604020202020204" pitchFamily="34" charset="0"/>
              </a:rPr>
              <a:t>important</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FCE775BB-55D6-45D9-9B3F-2538CB3ACB8C}"/>
              </a:ext>
            </a:extLst>
          </p:cNvPr>
          <p:cNvSpPr txBox="1"/>
          <p:nvPr/>
        </p:nvSpPr>
        <p:spPr>
          <a:xfrm>
            <a:off x="6134202" y="2683762"/>
            <a:ext cx="2750729" cy="977649"/>
          </a:xfrm>
          <a:prstGeom prst="rect">
            <a:avLst/>
          </a:prstGeom>
          <a:noFill/>
        </p:spPr>
        <p:txBody>
          <a:bodyPr wrap="square" rtlCol="0">
            <a:noAutofit/>
          </a:bodyPr>
          <a:lstStyle/>
          <a:p>
            <a:pPr algn="ctr"/>
            <a:r>
              <a:rPr lang="en-GB" sz="1600" dirty="0">
                <a:latin typeface="Arial" panose="020B0604020202020204" pitchFamily="34" charset="0"/>
                <a:cs typeface="Arial" panose="020B0604020202020204" pitchFamily="34" charset="0"/>
              </a:rPr>
              <a:t>Patients need improved access to precise treatments and to specialist expertise and knowledge</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C0C45DA-909C-4935-BD76-337E6DD72AD1}"/>
              </a:ext>
            </a:extLst>
          </p:cNvPr>
          <p:cNvSpPr txBox="1"/>
          <p:nvPr/>
        </p:nvSpPr>
        <p:spPr>
          <a:xfrm>
            <a:off x="8961337" y="2683762"/>
            <a:ext cx="2750729" cy="977649"/>
          </a:xfrm>
          <a:prstGeom prst="rect">
            <a:avLst/>
          </a:prstGeom>
          <a:noFill/>
        </p:spPr>
        <p:txBody>
          <a:bodyPr wrap="square" rtlCol="0">
            <a:noAutofit/>
          </a:bodyPr>
          <a:lstStyle/>
          <a:p>
            <a:pPr algn="ctr"/>
            <a:r>
              <a:rPr lang="en-GB" sz="1600" dirty="0">
                <a:latin typeface="Arial" panose="020B0604020202020204" pitchFamily="34" charset="0"/>
                <a:cs typeface="Arial" panose="020B0604020202020204" pitchFamily="34" charset="0"/>
              </a:rPr>
              <a:t>Patient care should be provided closer </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to home</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pic>
        <p:nvPicPr>
          <p:cNvPr id="17" name="Graphic 16" descr="Upward trend">
            <a:extLst>
              <a:ext uri="{FF2B5EF4-FFF2-40B4-BE49-F238E27FC236}">
                <a16:creationId xmlns:a16="http://schemas.microsoft.com/office/drawing/2014/main" id="{71A05288-89E4-427E-9571-74CDAB1885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09253" y="1862730"/>
            <a:ext cx="648143" cy="648143"/>
          </a:xfrm>
          <a:prstGeom prst="rect">
            <a:avLst/>
          </a:prstGeom>
        </p:spPr>
      </p:pic>
      <p:pic>
        <p:nvPicPr>
          <p:cNvPr id="19" name="Graphic 18" descr="Medicine">
            <a:extLst>
              <a:ext uri="{FF2B5EF4-FFF2-40B4-BE49-F238E27FC236}">
                <a16:creationId xmlns:a16="http://schemas.microsoft.com/office/drawing/2014/main" id="{E00D8304-77D3-4439-859D-3FC48E5CFFC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47564" y="1858110"/>
            <a:ext cx="630829" cy="630829"/>
          </a:xfrm>
          <a:prstGeom prst="rect">
            <a:avLst/>
          </a:prstGeom>
        </p:spPr>
      </p:pic>
      <p:sp>
        <p:nvSpPr>
          <p:cNvPr id="20" name="TextBox 19">
            <a:extLst>
              <a:ext uri="{FF2B5EF4-FFF2-40B4-BE49-F238E27FC236}">
                <a16:creationId xmlns:a16="http://schemas.microsoft.com/office/drawing/2014/main" id="{C25924AA-F30D-4728-A69C-D54E066C2932}"/>
              </a:ext>
            </a:extLst>
          </p:cNvPr>
          <p:cNvSpPr txBox="1"/>
          <p:nvPr/>
        </p:nvSpPr>
        <p:spPr>
          <a:xfrm>
            <a:off x="838200" y="3887548"/>
            <a:ext cx="10515600" cy="1776651"/>
          </a:xfrm>
          <a:prstGeom prst="roundRect">
            <a:avLst/>
          </a:prstGeom>
          <a:noFill/>
          <a:ln w="28575">
            <a:solidFill>
              <a:schemeClr val="accent2"/>
            </a:solidFill>
          </a:ln>
        </p:spPr>
        <p:txBody>
          <a:bodyPr wrap="square" rtlCol="0" anchor="ctr">
            <a:noAutofit/>
          </a:bodyPr>
          <a:lstStyle/>
          <a:p>
            <a:pPr>
              <a:spcBef>
                <a:spcPts val="600"/>
              </a:spcBef>
              <a:spcAft>
                <a:spcPts val="600"/>
              </a:spcAft>
            </a:pPr>
            <a:r>
              <a:rPr lang="en-GB" sz="1600" dirty="0">
                <a:latin typeface="Arial" panose="020B0604020202020204" pitchFamily="34" charset="0"/>
                <a:cs typeface="Arial" panose="020B0604020202020204" pitchFamily="34" charset="0"/>
              </a:rPr>
              <a:t>Expanding molecular radiotherapy services allows patients</a:t>
            </a:r>
            <a:r>
              <a:rPr lang="en-GB" sz="1600" b="1" dirty="0">
                <a:latin typeface="Arial" panose="020B0604020202020204" pitchFamily="34" charset="0"/>
                <a:cs typeface="Arial" panose="020B0604020202020204" pitchFamily="34" charset="0"/>
              </a:rPr>
              <a:t> better access to effective treatments</a:t>
            </a:r>
            <a:r>
              <a:rPr lang="en-GB" sz="1600" dirty="0">
                <a:latin typeface="Arial" panose="020B0604020202020204" pitchFamily="34" charset="0"/>
                <a:cs typeface="Arial" panose="020B0604020202020204" pitchFamily="34" charset="0"/>
              </a:rPr>
              <a:t> leading to </a:t>
            </a:r>
            <a:r>
              <a:rPr lang="en-GB" sz="1600" b="1" dirty="0">
                <a:latin typeface="Arial" panose="020B0604020202020204" pitchFamily="34" charset="0"/>
                <a:cs typeface="Arial" panose="020B0604020202020204" pitchFamily="34" charset="0"/>
              </a:rPr>
              <a:t>improved cancer outcomes</a:t>
            </a:r>
            <a:r>
              <a:rPr lang="en-GB" sz="1600" dirty="0">
                <a:latin typeface="Arial" panose="020B0604020202020204" pitchFamily="34" charset="0"/>
                <a:cs typeface="Arial" panose="020B0604020202020204" pitchFamily="34" charset="0"/>
              </a:rPr>
              <a:t>. Patients are also given the choice to have treatment </a:t>
            </a:r>
            <a:r>
              <a:rPr lang="en-GB" sz="1600" b="1" dirty="0">
                <a:latin typeface="Arial" panose="020B0604020202020204" pitchFamily="34" charset="0"/>
                <a:cs typeface="Arial" panose="020B0604020202020204" pitchFamily="34" charset="0"/>
              </a:rPr>
              <a:t>closer to home</a:t>
            </a:r>
            <a:r>
              <a:rPr lang="en-GB" sz="1600" dirty="0">
                <a:latin typeface="Arial" panose="020B0604020202020204" pitchFamily="34" charset="0"/>
                <a:cs typeface="Arial" panose="020B0604020202020204" pitchFamily="34" charset="0"/>
              </a:rPr>
              <a:t>. </a:t>
            </a:r>
          </a:p>
          <a:p>
            <a:pPr>
              <a:spcBef>
                <a:spcPts val="600"/>
              </a:spcBef>
              <a:spcAft>
                <a:spcPts val="600"/>
              </a:spcAft>
            </a:pPr>
            <a:r>
              <a:rPr lang="en-GB" sz="1600" dirty="0">
                <a:latin typeface="Arial" panose="020B0604020202020204" pitchFamily="34" charset="0"/>
                <a:cs typeface="Arial" panose="020B0604020202020204" pitchFamily="34" charset="0"/>
              </a:rPr>
              <a:t>This has the potential to help the NHS meet the key cancer objectives set out in the Long Term Plan.</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32E3356D-949E-48DA-AFB4-30DAC1EB324B}"/>
              </a:ext>
            </a:extLst>
          </p:cNvPr>
          <p:cNvSpPr txBox="1"/>
          <p:nvPr/>
        </p:nvSpPr>
        <p:spPr>
          <a:xfrm>
            <a:off x="142875" y="6123543"/>
            <a:ext cx="9715500" cy="3693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NHS, National Health Service</a:t>
            </a:r>
          </a:p>
          <a:p>
            <a:r>
              <a:rPr lang="en-GB" sz="900" dirty="0">
                <a:latin typeface="Arial" panose="020B0604020202020204" pitchFamily="34" charset="0"/>
                <a:cs typeface="Arial" panose="020B0604020202020204" pitchFamily="34" charset="0"/>
              </a:rPr>
              <a:t>1. NHS. NHS Long Term Plan. 2019. Available at: https://www.longtermplan.nhs.uk (accessed May 2020). </a:t>
            </a:r>
          </a:p>
        </p:txBody>
      </p:sp>
      <p:sp>
        <p:nvSpPr>
          <p:cNvPr id="18" name="Oval 17">
            <a:extLst>
              <a:ext uri="{FF2B5EF4-FFF2-40B4-BE49-F238E27FC236}">
                <a16:creationId xmlns:a16="http://schemas.microsoft.com/office/drawing/2014/main" id="{ECB5B57D-5D76-4754-8078-4E8EDDA3E270}"/>
              </a:ext>
            </a:extLst>
          </p:cNvPr>
          <p:cNvSpPr/>
          <p:nvPr/>
        </p:nvSpPr>
        <p:spPr>
          <a:xfrm>
            <a:off x="9988017" y="1776965"/>
            <a:ext cx="815975" cy="814388"/>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2" name="Oval 21">
            <a:extLst>
              <a:ext uri="{FF2B5EF4-FFF2-40B4-BE49-F238E27FC236}">
                <a16:creationId xmlns:a16="http://schemas.microsoft.com/office/drawing/2014/main" id="{815BAACC-D444-4AAE-99A0-1BA027A87854}"/>
              </a:ext>
            </a:extLst>
          </p:cNvPr>
          <p:cNvSpPr/>
          <p:nvPr/>
        </p:nvSpPr>
        <p:spPr>
          <a:xfrm>
            <a:off x="4274446" y="1776965"/>
            <a:ext cx="815975" cy="814388"/>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pic>
        <p:nvPicPr>
          <p:cNvPr id="23" name="Graphic 22" descr="Group success">
            <a:extLst>
              <a:ext uri="{FF2B5EF4-FFF2-40B4-BE49-F238E27FC236}">
                <a16:creationId xmlns:a16="http://schemas.microsoft.com/office/drawing/2014/main" id="{3737FE25-A3A7-4D81-A15E-F18BA0DBE41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56073" y="1868931"/>
            <a:ext cx="652724" cy="652724"/>
          </a:xfrm>
          <a:prstGeom prst="rect">
            <a:avLst/>
          </a:prstGeom>
        </p:spPr>
      </p:pic>
      <p:pic>
        <p:nvPicPr>
          <p:cNvPr id="24" name="Graphic 23" descr="House">
            <a:extLst>
              <a:ext uri="{FF2B5EF4-FFF2-40B4-BE49-F238E27FC236}">
                <a16:creationId xmlns:a16="http://schemas.microsoft.com/office/drawing/2014/main" id="{AE78504A-D2D6-4DB1-8118-67885986DF0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71932" y="1831752"/>
            <a:ext cx="648143" cy="648143"/>
          </a:xfrm>
          <a:prstGeom prst="rect">
            <a:avLst/>
          </a:prstGeom>
        </p:spPr>
      </p:pic>
      <p:sp>
        <p:nvSpPr>
          <p:cNvPr id="25" name="Oval 24">
            <a:extLst>
              <a:ext uri="{FF2B5EF4-FFF2-40B4-BE49-F238E27FC236}">
                <a16:creationId xmlns:a16="http://schemas.microsoft.com/office/drawing/2014/main" id="{31041B70-EEE8-4EE5-91A9-98CC71ACCEA4}"/>
              </a:ext>
            </a:extLst>
          </p:cNvPr>
          <p:cNvSpPr/>
          <p:nvPr/>
        </p:nvSpPr>
        <p:spPr>
          <a:xfrm>
            <a:off x="1525336" y="1776965"/>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7" name="Oval 26">
            <a:extLst>
              <a:ext uri="{FF2B5EF4-FFF2-40B4-BE49-F238E27FC236}">
                <a16:creationId xmlns:a16="http://schemas.microsoft.com/office/drawing/2014/main" id="{A62BCCA3-34E3-4B44-AAAC-570896838AD5}"/>
              </a:ext>
            </a:extLst>
          </p:cNvPr>
          <p:cNvSpPr/>
          <p:nvPr/>
        </p:nvSpPr>
        <p:spPr>
          <a:xfrm>
            <a:off x="7154992" y="1776965"/>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074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Efficient implementation of new models of care can help address longer waiting times or reduced service quality  </a:t>
            </a:r>
          </a:p>
        </p:txBody>
      </p:sp>
      <p:graphicFrame>
        <p:nvGraphicFramePr>
          <p:cNvPr id="4" name="Content Placeholder 2"/>
          <p:cNvGraphicFramePr>
            <a:graphicFrameLocks/>
          </p:cNvGraphicFramePr>
          <p:nvPr>
            <p:extLst>
              <p:ext uri="{D42A27DB-BD31-4B8C-83A1-F6EECF244321}">
                <p14:modId xmlns:p14="http://schemas.microsoft.com/office/powerpoint/2010/main" val="3258165859"/>
              </p:ext>
            </p:extLst>
          </p:nvPr>
        </p:nvGraphicFramePr>
        <p:xfrm>
          <a:off x="838200" y="1825625"/>
          <a:ext cx="10515600" cy="3551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2415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Key challenges the </a:t>
            </a:r>
            <a:r>
              <a:rPr lang="en-GB" sz="2400" b="1" dirty="0">
                <a:solidFill>
                  <a:srgbClr val="FF0000"/>
                </a:solidFill>
                <a:latin typeface="Arial" panose="020B0604020202020204" pitchFamily="34" charset="0"/>
                <a:cs typeface="Arial" panose="020B0604020202020204" pitchFamily="34" charset="0"/>
              </a:rPr>
              <a:t>[</a:t>
            </a:r>
            <a:r>
              <a:rPr lang="en-GB" sz="2400" b="1" dirty="0">
                <a:solidFill>
                  <a:srgbClr val="FF0000"/>
                </a:solidFill>
                <a:highlight>
                  <a:srgbClr val="FFFF00"/>
                </a:highlight>
                <a:latin typeface="Arial" panose="020B0604020202020204" pitchFamily="34" charset="0"/>
                <a:cs typeface="Arial" panose="020B0604020202020204" pitchFamily="34" charset="0"/>
              </a:rPr>
              <a:t>insert name</a:t>
            </a:r>
            <a:r>
              <a:rPr lang="en-GB" sz="2400" b="1" dirty="0">
                <a:solidFill>
                  <a:srgbClr val="FF0000"/>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molecular radiotherapy service currently faces</a:t>
            </a:r>
          </a:p>
        </p:txBody>
      </p:sp>
      <p:sp>
        <p:nvSpPr>
          <p:cNvPr id="3" name="Content Placeholder 2"/>
          <p:cNvSpPr>
            <a:spLocks noGrp="1"/>
          </p:cNvSpPr>
          <p:nvPr>
            <p:ph idx="1"/>
          </p:nvPr>
        </p:nvSpPr>
        <p:spPr/>
        <p:txBody>
          <a:bodyPr>
            <a:normAutofit/>
          </a:bodyPr>
          <a:lstStyle/>
          <a:p>
            <a:pPr marL="0" indent="0">
              <a:buNone/>
            </a:pPr>
            <a:r>
              <a:rPr lang="en-GB" sz="1600" dirty="0">
                <a:solidFill>
                  <a:srgbClr val="FF0000"/>
                </a:solidFill>
                <a:latin typeface="Arial" panose="020B0604020202020204" pitchFamily="34" charset="0"/>
                <a:cs typeface="Arial" panose="020B0604020202020204" pitchFamily="34" charset="0"/>
              </a:rPr>
              <a:t>[</a:t>
            </a:r>
            <a:r>
              <a:rPr lang="en-GB" sz="1600" dirty="0">
                <a:solidFill>
                  <a:srgbClr val="FF0000"/>
                </a:solidFill>
                <a:highlight>
                  <a:srgbClr val="FFFF00"/>
                </a:highlight>
                <a:latin typeface="Arial" panose="020B0604020202020204" pitchFamily="34" charset="0"/>
                <a:cs typeface="Arial" panose="020B0604020202020204" pitchFamily="34" charset="0"/>
              </a:rPr>
              <a:t>List the key challenges faced by the molecular radiotherapy service</a:t>
            </a:r>
            <a:r>
              <a:rPr lang="en-GB" sz="1600" dirty="0">
                <a:solidFill>
                  <a:srgbClr val="FF0000"/>
                </a:solidFill>
                <a:latin typeface="Arial" panose="020B0604020202020204" pitchFamily="34" charset="0"/>
                <a:cs typeface="Arial" panose="020B0604020202020204" pitchFamily="34" charset="0"/>
              </a:rPr>
              <a:t>. Suggestions include</a:t>
            </a:r>
          </a:p>
          <a:p>
            <a:pPr marL="800100" lvl="1" indent="-342900"/>
            <a:r>
              <a:rPr lang="en-GB" sz="1600" dirty="0">
                <a:solidFill>
                  <a:srgbClr val="FF0000"/>
                </a:solidFill>
                <a:latin typeface="Arial" panose="020B0604020202020204" pitchFamily="34" charset="0"/>
                <a:cs typeface="Arial" panose="020B0604020202020204" pitchFamily="34" charset="0"/>
              </a:rPr>
              <a:t>Capacity and demand</a:t>
            </a:r>
          </a:p>
          <a:p>
            <a:pPr marL="800100" lvl="1" indent="-342900"/>
            <a:r>
              <a:rPr lang="en-GB" sz="1600" dirty="0">
                <a:solidFill>
                  <a:srgbClr val="FF0000"/>
                </a:solidFill>
                <a:latin typeface="Arial" panose="020B0604020202020204" pitchFamily="34" charset="0"/>
                <a:cs typeface="Arial" panose="020B0604020202020204" pitchFamily="34" charset="0"/>
              </a:rPr>
              <a:t>Staffing and workload</a:t>
            </a:r>
          </a:p>
          <a:p>
            <a:pPr marL="800100" lvl="1" indent="-342900"/>
            <a:r>
              <a:rPr lang="en-GB" sz="1600" dirty="0">
                <a:solidFill>
                  <a:srgbClr val="FF0000"/>
                </a:solidFill>
                <a:latin typeface="Arial" panose="020B0604020202020204" pitchFamily="34" charset="0"/>
                <a:cs typeface="Arial" panose="020B0604020202020204" pitchFamily="34" charset="0"/>
              </a:rPr>
              <a:t>Waiting times</a:t>
            </a:r>
          </a:p>
          <a:p>
            <a:pPr marL="800100" lvl="1" indent="-342900"/>
            <a:r>
              <a:rPr lang="en-GB" sz="1600" dirty="0">
                <a:solidFill>
                  <a:srgbClr val="FF0000"/>
                </a:solidFill>
                <a:latin typeface="Arial" panose="020B0604020202020204" pitchFamily="34" charset="0"/>
                <a:cs typeface="Arial" panose="020B0604020202020204" pitchFamily="34" charset="0"/>
              </a:rPr>
              <a:t>Sustainability</a:t>
            </a:r>
          </a:p>
          <a:p>
            <a:pPr marL="800100" lvl="1" indent="-342900"/>
            <a:r>
              <a:rPr lang="en-GB" sz="1600" dirty="0">
                <a:solidFill>
                  <a:srgbClr val="FF0000"/>
                </a:solidFill>
                <a:latin typeface="Arial" panose="020B0604020202020204" pitchFamily="34" charset="0"/>
                <a:cs typeface="Arial" panose="020B0604020202020204" pitchFamily="34" charset="0"/>
              </a:rPr>
              <a:t>Patient experience</a:t>
            </a:r>
          </a:p>
          <a:p>
            <a:pPr marL="800100" lvl="1" indent="-342900"/>
            <a:r>
              <a:rPr lang="en-GB" sz="1600" dirty="0">
                <a:solidFill>
                  <a:srgbClr val="FF0000"/>
                </a:solidFill>
                <a:latin typeface="Arial" panose="020B0604020202020204" pitchFamily="34" charset="0"/>
                <a:cs typeface="Arial" panose="020B0604020202020204" pitchFamily="34" charset="0"/>
              </a:rPr>
              <a:t>Staff experience</a:t>
            </a:r>
          </a:p>
          <a:p>
            <a:pPr marL="342900" indent="-342900"/>
            <a:r>
              <a:rPr lang="en-GB" sz="1600" dirty="0">
                <a:solidFill>
                  <a:srgbClr val="FF0000"/>
                </a:solidFill>
                <a:latin typeface="Arial" panose="020B0604020202020204" pitchFamily="34" charset="0"/>
                <a:cs typeface="Arial" panose="020B0604020202020204" pitchFamily="34" charset="0"/>
              </a:rPr>
              <a:t>Consider how this is anticipated to change over the short, medium and long-term]</a:t>
            </a:r>
          </a:p>
        </p:txBody>
      </p:sp>
    </p:spTree>
    <p:extLst>
      <p:ext uri="{BB962C8B-B14F-4D97-AF65-F5344CB8AC3E}">
        <p14:creationId xmlns:p14="http://schemas.microsoft.com/office/powerpoint/2010/main" val="80145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4000" b="1" dirty="0">
                <a:latin typeface="Arial" panose="020B0604020202020204" pitchFamily="34" charset="0"/>
                <a:cs typeface="Arial" panose="020B0604020202020204" pitchFamily="34" charset="0"/>
              </a:rPr>
              <a:t>Current service evaluation</a:t>
            </a:r>
          </a:p>
        </p:txBody>
      </p:sp>
      <p:sp>
        <p:nvSpPr>
          <p:cNvPr id="5" name="Subtitle 4"/>
          <p:cNvSpPr>
            <a:spLocks noGrp="1"/>
          </p:cNvSpPr>
          <p:nvPr>
            <p:ph type="subTitle" idx="1"/>
          </p:nvPr>
        </p:nvSpPr>
        <p:spPr/>
        <p:txBody>
          <a:bodyPr/>
          <a:lstStyle/>
          <a:p>
            <a:r>
              <a:rPr lang="en-GB" i="1" dirty="0">
                <a:latin typeface="Arial" panose="020B0604020202020204" pitchFamily="34" charset="0"/>
                <a:cs typeface="Arial" panose="020B0604020202020204" pitchFamily="34" charset="0"/>
              </a:rPr>
              <a:t>Presentation and facilitated discussion</a:t>
            </a:r>
          </a:p>
        </p:txBody>
      </p:sp>
    </p:spTree>
    <p:extLst>
      <p:ext uri="{BB962C8B-B14F-4D97-AF65-F5344CB8AC3E}">
        <p14:creationId xmlns:p14="http://schemas.microsoft.com/office/powerpoint/2010/main" val="2117403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The current </a:t>
            </a:r>
            <a:r>
              <a:rPr lang="en-GB" sz="2400" b="1" dirty="0">
                <a:solidFill>
                  <a:srgbClr val="FF0000"/>
                </a:solidFill>
                <a:latin typeface="Arial" panose="020B0604020202020204" pitchFamily="34" charset="0"/>
                <a:cs typeface="Arial" panose="020B0604020202020204" pitchFamily="34" charset="0"/>
              </a:rPr>
              <a:t>[</a:t>
            </a:r>
            <a:r>
              <a:rPr lang="en-GB" sz="2400" b="1" dirty="0">
                <a:solidFill>
                  <a:srgbClr val="FF0000"/>
                </a:solidFill>
                <a:highlight>
                  <a:srgbClr val="FFFF00"/>
                </a:highlight>
                <a:latin typeface="Arial" panose="020B0604020202020204" pitchFamily="34" charset="0"/>
                <a:cs typeface="Arial" panose="020B0604020202020204" pitchFamily="34" charset="0"/>
              </a:rPr>
              <a:t>insert name</a:t>
            </a:r>
            <a:r>
              <a:rPr lang="en-GB" sz="2400" b="1" dirty="0">
                <a:solidFill>
                  <a:srgbClr val="FF0000"/>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molecular radiotherapy service</a:t>
            </a:r>
          </a:p>
        </p:txBody>
      </p:sp>
      <p:sp>
        <p:nvSpPr>
          <p:cNvPr id="3" name="Content Placeholder 2"/>
          <p:cNvSpPr>
            <a:spLocks noGrp="1"/>
          </p:cNvSpPr>
          <p:nvPr>
            <p:ph idx="1"/>
          </p:nvPr>
        </p:nvSpPr>
        <p:spPr/>
        <p:txBody>
          <a:bodyPr>
            <a:normAutofit/>
          </a:bodyPr>
          <a:lstStyle/>
          <a:p>
            <a:pPr marL="0" indent="0">
              <a:buNone/>
            </a:pPr>
            <a:r>
              <a:rPr lang="en-GB" sz="1600" dirty="0">
                <a:solidFill>
                  <a:srgbClr val="FF0000"/>
                </a:solidFill>
                <a:latin typeface="Arial" panose="020B0604020202020204" pitchFamily="34" charset="0"/>
                <a:cs typeface="Arial" panose="020B0604020202020204" pitchFamily="34" charset="0"/>
              </a:rPr>
              <a:t>[The template agenda suggests 1.5 hours to explore in detail the local service provision. Feel free to break this up in the way that is most relevant to your service evaluation need.</a:t>
            </a:r>
          </a:p>
          <a:p>
            <a:pPr marL="0" indent="0">
              <a:buNone/>
            </a:pPr>
            <a:r>
              <a:rPr lang="en-GB" sz="1600" dirty="0">
                <a:solidFill>
                  <a:srgbClr val="FF0000"/>
                </a:solidFill>
                <a:latin typeface="Arial" panose="020B0604020202020204" pitchFamily="34" charset="0"/>
                <a:cs typeface="Arial" panose="020B0604020202020204" pitchFamily="34" charset="0"/>
              </a:rPr>
              <a:t>You might want to use this time to discuss data about:</a:t>
            </a:r>
          </a:p>
          <a:p>
            <a:r>
              <a:rPr lang="en-GB" sz="1600" dirty="0">
                <a:solidFill>
                  <a:srgbClr val="FF0000"/>
                </a:solidFill>
                <a:latin typeface="Arial" panose="020B0604020202020204" pitchFamily="34" charset="0"/>
                <a:cs typeface="Arial" panose="020B0604020202020204" pitchFamily="34" charset="0"/>
              </a:rPr>
              <a:t>Your service user population and their demographics</a:t>
            </a:r>
          </a:p>
          <a:p>
            <a:r>
              <a:rPr lang="en-GB" sz="1600" dirty="0">
                <a:solidFill>
                  <a:srgbClr val="FF0000"/>
                </a:solidFill>
                <a:latin typeface="Arial" panose="020B0604020202020204" pitchFamily="34" charset="0"/>
                <a:cs typeface="Arial" panose="020B0604020202020204" pitchFamily="34" charset="0"/>
              </a:rPr>
              <a:t>The patient journey and patient satisfaction metrics</a:t>
            </a:r>
          </a:p>
          <a:p>
            <a:r>
              <a:rPr lang="en-GB" sz="1600" dirty="0">
                <a:solidFill>
                  <a:srgbClr val="FF0000"/>
                </a:solidFill>
                <a:latin typeface="Arial" panose="020B0604020202020204" pitchFamily="34" charset="0"/>
                <a:cs typeface="Arial" panose="020B0604020202020204" pitchFamily="34" charset="0"/>
              </a:rPr>
              <a:t>Capacity, demand and sustainability metrics for the current service model</a:t>
            </a:r>
          </a:p>
          <a:p>
            <a:pPr marL="0" indent="0">
              <a:buNone/>
            </a:pPr>
            <a:endParaRPr lang="en-GB" sz="1600" dirty="0">
              <a:solidFill>
                <a:srgbClr val="FF0000"/>
              </a:solidFill>
              <a:latin typeface="Arial" panose="020B0604020202020204" pitchFamily="34" charset="0"/>
              <a:cs typeface="Arial" panose="020B0604020202020204" pitchFamily="34" charset="0"/>
            </a:endParaRPr>
          </a:p>
          <a:p>
            <a:pPr marL="0" indent="0">
              <a:buNone/>
            </a:pPr>
            <a:r>
              <a:rPr lang="en-GB" sz="1600" dirty="0">
                <a:solidFill>
                  <a:srgbClr val="FF0000"/>
                </a:solidFill>
                <a:latin typeface="Arial" panose="020B0604020202020204" pitchFamily="34" charset="0"/>
                <a:cs typeface="Arial" panose="020B0604020202020204" pitchFamily="34" charset="0"/>
              </a:rPr>
              <a:t>Create slides here that allow the meeting attendees to effectively evaluate the current service]</a:t>
            </a:r>
          </a:p>
        </p:txBody>
      </p:sp>
    </p:spTree>
    <p:extLst>
      <p:ext uri="{BB962C8B-B14F-4D97-AF65-F5344CB8AC3E}">
        <p14:creationId xmlns:p14="http://schemas.microsoft.com/office/powerpoint/2010/main" val="2757650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4000" b="1" dirty="0">
                <a:latin typeface="Arial" panose="020B0604020202020204" pitchFamily="34" charset="0"/>
                <a:cs typeface="Arial" panose="020B0604020202020204" pitchFamily="34" charset="0"/>
              </a:rPr>
              <a:t>Coffee break</a:t>
            </a:r>
          </a:p>
        </p:txBody>
      </p:sp>
    </p:spTree>
    <p:extLst>
      <p:ext uri="{BB962C8B-B14F-4D97-AF65-F5344CB8AC3E}">
        <p14:creationId xmlns:p14="http://schemas.microsoft.com/office/powerpoint/2010/main" val="2717420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4000" b="1" dirty="0">
                <a:latin typeface="Arial" panose="020B0604020202020204" pitchFamily="34" charset="0"/>
                <a:cs typeface="Arial" panose="020B0604020202020204" pitchFamily="34" charset="0"/>
              </a:rPr>
              <a:t>Opportunities to optimise the service and alternative service models</a:t>
            </a:r>
          </a:p>
        </p:txBody>
      </p:sp>
      <p:sp>
        <p:nvSpPr>
          <p:cNvPr id="5" name="Subtitle 4"/>
          <p:cNvSpPr>
            <a:spLocks noGrp="1"/>
          </p:cNvSpPr>
          <p:nvPr>
            <p:ph type="subTitle" idx="1"/>
          </p:nvPr>
        </p:nvSpPr>
        <p:spPr/>
        <p:txBody>
          <a:bodyPr/>
          <a:lstStyle/>
          <a:p>
            <a:r>
              <a:rPr lang="en-GB" i="1" dirty="0">
                <a:latin typeface="Arial" panose="020B0604020202020204" pitchFamily="34" charset="0"/>
                <a:cs typeface="Arial" panose="020B0604020202020204" pitchFamily="34" charset="0"/>
              </a:rPr>
              <a:t>Brainstorming exercise and facilitated discussion</a:t>
            </a:r>
          </a:p>
        </p:txBody>
      </p:sp>
    </p:spTree>
    <p:extLst>
      <p:ext uri="{BB962C8B-B14F-4D97-AF65-F5344CB8AC3E}">
        <p14:creationId xmlns:p14="http://schemas.microsoft.com/office/powerpoint/2010/main" val="4124243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What are the key opportunities for service improvement?</a:t>
            </a:r>
          </a:p>
        </p:txBody>
      </p:sp>
      <p:sp>
        <p:nvSpPr>
          <p:cNvPr id="3" name="Content Placeholder 2"/>
          <p:cNvSpPr>
            <a:spLocks noGrp="1"/>
          </p:cNvSpPr>
          <p:nvPr>
            <p:ph idx="1"/>
          </p:nvPr>
        </p:nvSpPr>
        <p:spPr/>
        <p:txBody>
          <a:bodyPr>
            <a:normAutofit/>
          </a:bodyPr>
          <a:lstStyle/>
          <a:p>
            <a:pPr marL="0" indent="0">
              <a:buNone/>
            </a:pPr>
            <a:r>
              <a:rPr lang="en-GB" sz="1600" dirty="0">
                <a:latin typeface="Arial" panose="020B0604020202020204" pitchFamily="34" charset="0"/>
                <a:cs typeface="Arial" panose="020B0604020202020204" pitchFamily="34" charset="0"/>
              </a:rPr>
              <a:t>Exercise – Which aspects of our service are we looking to improve?</a:t>
            </a:r>
          </a:p>
          <a:p>
            <a:r>
              <a:rPr lang="en-GB" sz="1600" dirty="0">
                <a:latin typeface="Arial" panose="020B0604020202020204" pitchFamily="34" charset="0"/>
                <a:cs typeface="Arial" panose="020B0604020202020204" pitchFamily="34" charset="0"/>
              </a:rPr>
              <a:t>Objective: Identify the key areas where the service can be optimised to </a:t>
            </a:r>
            <a:r>
              <a:rPr lang="en-GB" sz="1600" dirty="0">
                <a:solidFill>
                  <a:srgbClr val="FF0000"/>
                </a:solidFill>
                <a:highlight>
                  <a:srgbClr val="FFFF00"/>
                </a:highlight>
                <a:latin typeface="Arial" panose="020B0604020202020204" pitchFamily="34" charset="0"/>
                <a:cs typeface="Arial" panose="020B0604020202020204" pitchFamily="34" charset="0"/>
              </a:rPr>
              <a:t>[insert local need for change. F</a:t>
            </a:r>
            <a:r>
              <a:rPr lang="en-GB" sz="1600" dirty="0">
                <a:solidFill>
                  <a:srgbClr val="FF0000"/>
                </a:solidFill>
                <a:latin typeface="Arial" panose="020B0604020202020204" pitchFamily="34" charset="0"/>
                <a:cs typeface="Arial" panose="020B0604020202020204" pitchFamily="34" charset="0"/>
              </a:rPr>
              <a:t>or example: create capacity, reduce waiting times and improve overall patient experience]</a:t>
            </a: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3370325624"/>
              </p:ext>
            </p:extLst>
          </p:nvPr>
        </p:nvGraphicFramePr>
        <p:xfrm>
          <a:off x="1015999" y="3385677"/>
          <a:ext cx="10160001" cy="3119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838200" y="2828836"/>
            <a:ext cx="10515600" cy="584775"/>
          </a:xfrm>
          <a:prstGeom prst="rect">
            <a:avLst/>
          </a:prstGeom>
        </p:spPr>
        <p:txBody>
          <a:bodyPr wrap="square">
            <a:spAutoFit/>
          </a:bodyPr>
          <a:lstStyle/>
          <a:p>
            <a:pPr algn="ctr"/>
            <a:r>
              <a:rPr lang="en-GB" sz="1600" dirty="0">
                <a:solidFill>
                  <a:srgbClr val="FF0000"/>
                </a:solidFill>
                <a:latin typeface="Arial" panose="020B0604020202020204" pitchFamily="34" charset="0"/>
                <a:cs typeface="Arial" panose="020B0604020202020204" pitchFamily="34" charset="0"/>
              </a:rPr>
              <a:t>[Some possible areas for consideration are provided here. Consider whether these match identified gaps in the current service pathway or replace with others that better reflect local need for change]</a:t>
            </a:r>
          </a:p>
        </p:txBody>
      </p:sp>
    </p:spTree>
    <p:extLst>
      <p:ext uri="{BB962C8B-B14F-4D97-AF65-F5344CB8AC3E}">
        <p14:creationId xmlns:p14="http://schemas.microsoft.com/office/powerpoint/2010/main" val="3175481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r>
              <a:rPr lang="en-GB" sz="4000" b="1" dirty="0">
                <a:solidFill>
                  <a:schemeClr val="bg1"/>
                </a:solidFill>
                <a:latin typeface="Arial" panose="020B0604020202020204" pitchFamily="34" charset="0"/>
                <a:cs typeface="Arial" panose="020B0604020202020204" pitchFamily="34" charset="0"/>
              </a:rPr>
              <a:t>Welcome and introductions</a:t>
            </a:r>
          </a:p>
        </p:txBody>
      </p:sp>
    </p:spTree>
    <p:extLst>
      <p:ext uri="{BB962C8B-B14F-4D97-AF65-F5344CB8AC3E}">
        <p14:creationId xmlns:p14="http://schemas.microsoft.com/office/powerpoint/2010/main" val="2508112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Molecular radiotherapy services can be optimised to improve capacity</a:t>
            </a:r>
          </a:p>
        </p:txBody>
      </p:sp>
      <p:sp>
        <p:nvSpPr>
          <p:cNvPr id="5" name="Content Placeholder 4"/>
          <p:cNvSpPr>
            <a:spLocks noGrp="1"/>
          </p:cNvSpPr>
          <p:nvPr>
            <p:ph idx="1"/>
          </p:nvPr>
        </p:nvSpPr>
        <p:spPr/>
        <p:txBody>
          <a:bodyPr>
            <a:normAutofit/>
          </a:bodyPr>
          <a:lstStyle/>
          <a:p>
            <a:pPr marL="0" indent="0">
              <a:buNone/>
            </a:pPr>
            <a:r>
              <a:rPr lang="en-GB" sz="1600" dirty="0">
                <a:latin typeface="Arial" panose="020B0604020202020204" pitchFamily="34" charset="0"/>
                <a:cs typeface="Arial" panose="020B0604020202020204" pitchFamily="34" charset="0"/>
              </a:rPr>
              <a:t>Exercise – What new model(s) of care could be implemented to resolve current challenges with the radiopharmaceutical service?</a:t>
            </a:r>
          </a:p>
          <a:p>
            <a:r>
              <a:rPr lang="en-GB" sz="1600" dirty="0">
                <a:latin typeface="Arial" panose="020B0604020202020204" pitchFamily="34" charset="0"/>
                <a:cs typeface="Arial" panose="020B0604020202020204" pitchFamily="34" charset="0"/>
              </a:rPr>
              <a:t>Objective: Identify different ways that the current service could be delivered more efficiently or effectively</a:t>
            </a:r>
          </a:p>
          <a:p>
            <a:pPr marL="0" indent="0">
              <a:buNone/>
            </a:pPr>
            <a:r>
              <a:rPr lang="en-GB" sz="1600" dirty="0">
                <a:solidFill>
                  <a:srgbClr val="FF0000"/>
                </a:solidFill>
                <a:latin typeface="Arial" panose="020B0604020202020204" pitchFamily="34" charset="0"/>
                <a:cs typeface="Arial" panose="020B0604020202020204" pitchFamily="34" charset="0"/>
              </a:rPr>
              <a:t>[Examples of new service designs are provided here. Consider whether these match identified gaps in the current service pathway or replace with others that better reflect local need for change]</a:t>
            </a: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5805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4000" b="1" dirty="0">
                <a:latin typeface="Arial" panose="020B0604020202020204" pitchFamily="34" charset="0"/>
                <a:cs typeface="Arial" panose="020B0604020202020204" pitchFamily="34" charset="0"/>
              </a:rPr>
              <a:t>Action planning</a:t>
            </a:r>
          </a:p>
        </p:txBody>
      </p:sp>
      <p:sp>
        <p:nvSpPr>
          <p:cNvPr id="5" name="Subtitle 4"/>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834863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Action planning – implementation and responsibilities</a:t>
            </a:r>
          </a:p>
        </p:txBody>
      </p:sp>
      <p:sp>
        <p:nvSpPr>
          <p:cNvPr id="5" name="Rectangle 4"/>
          <p:cNvSpPr/>
          <p:nvPr/>
        </p:nvSpPr>
        <p:spPr>
          <a:xfrm>
            <a:off x="2279650" y="1687985"/>
            <a:ext cx="7848798" cy="648072"/>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As an output of the meeting, agree:</a:t>
            </a:r>
          </a:p>
        </p:txBody>
      </p:sp>
      <p:sp>
        <p:nvSpPr>
          <p:cNvPr id="6" name="Rectangle 5"/>
          <p:cNvSpPr/>
          <p:nvPr/>
        </p:nvSpPr>
        <p:spPr>
          <a:xfrm>
            <a:off x="2292102" y="2624089"/>
            <a:ext cx="1787674" cy="648072"/>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What?</a:t>
            </a:r>
          </a:p>
        </p:txBody>
      </p:sp>
      <p:sp>
        <p:nvSpPr>
          <p:cNvPr id="7" name="Rectangle 6"/>
          <p:cNvSpPr/>
          <p:nvPr/>
        </p:nvSpPr>
        <p:spPr>
          <a:xfrm>
            <a:off x="4416375" y="2624089"/>
            <a:ext cx="5712073" cy="64807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GB" dirty="0">
                <a:latin typeface="Arial" panose="020B0604020202020204" pitchFamily="34" charset="0"/>
                <a:cs typeface="Arial" panose="020B0604020202020204" pitchFamily="34" charset="0"/>
              </a:rPr>
              <a:t>What are the key steps and actions that need to be taken? Be specific and list these in detail</a:t>
            </a:r>
          </a:p>
        </p:txBody>
      </p:sp>
      <p:sp>
        <p:nvSpPr>
          <p:cNvPr id="8" name="Rectangle 7"/>
          <p:cNvSpPr/>
          <p:nvPr/>
        </p:nvSpPr>
        <p:spPr>
          <a:xfrm>
            <a:off x="2292102" y="3488185"/>
            <a:ext cx="1787674" cy="648072"/>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Who?</a:t>
            </a:r>
          </a:p>
        </p:txBody>
      </p:sp>
      <p:sp>
        <p:nvSpPr>
          <p:cNvPr id="9" name="Rectangle 8"/>
          <p:cNvSpPr/>
          <p:nvPr/>
        </p:nvSpPr>
        <p:spPr>
          <a:xfrm>
            <a:off x="4416375" y="3488185"/>
            <a:ext cx="5712073" cy="64807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GB" dirty="0">
                <a:latin typeface="Arial" panose="020B0604020202020204" pitchFamily="34" charset="0"/>
                <a:cs typeface="Arial" panose="020B0604020202020204" pitchFamily="34" charset="0"/>
              </a:rPr>
              <a:t>Assign responsibility for each task</a:t>
            </a:r>
          </a:p>
        </p:txBody>
      </p:sp>
      <p:sp>
        <p:nvSpPr>
          <p:cNvPr id="10" name="Rectangle 9"/>
          <p:cNvSpPr/>
          <p:nvPr/>
        </p:nvSpPr>
        <p:spPr>
          <a:xfrm>
            <a:off x="2273970" y="4352281"/>
            <a:ext cx="1787674" cy="648072"/>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How?</a:t>
            </a:r>
          </a:p>
        </p:txBody>
      </p:sp>
      <p:sp>
        <p:nvSpPr>
          <p:cNvPr id="11" name="Rectangle 10"/>
          <p:cNvSpPr/>
          <p:nvPr/>
        </p:nvSpPr>
        <p:spPr>
          <a:xfrm>
            <a:off x="4398243" y="4352281"/>
            <a:ext cx="5712073" cy="64807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GB" dirty="0">
                <a:latin typeface="Arial" panose="020B0604020202020204" pitchFamily="34" charset="0"/>
                <a:cs typeface="Arial" panose="020B0604020202020204" pitchFamily="34" charset="0"/>
              </a:rPr>
              <a:t>Ensure that there is a clear plan to action each task</a:t>
            </a:r>
          </a:p>
        </p:txBody>
      </p:sp>
      <p:sp>
        <p:nvSpPr>
          <p:cNvPr id="12" name="Rectangle 11"/>
          <p:cNvSpPr/>
          <p:nvPr/>
        </p:nvSpPr>
        <p:spPr>
          <a:xfrm>
            <a:off x="2285306" y="5216377"/>
            <a:ext cx="1787674" cy="648072"/>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When?</a:t>
            </a:r>
          </a:p>
        </p:txBody>
      </p:sp>
      <p:sp>
        <p:nvSpPr>
          <p:cNvPr id="13" name="Rectangle 12"/>
          <p:cNvSpPr/>
          <p:nvPr/>
        </p:nvSpPr>
        <p:spPr>
          <a:xfrm>
            <a:off x="4409579" y="5216377"/>
            <a:ext cx="5712073" cy="64807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GB" dirty="0">
                <a:latin typeface="Arial" panose="020B0604020202020204" pitchFamily="34" charset="0"/>
                <a:cs typeface="Arial" panose="020B0604020202020204" pitchFamily="34" charset="0"/>
              </a:rPr>
              <a:t>Assign a completion date for each task, and interim review meetings if necessary</a:t>
            </a:r>
          </a:p>
        </p:txBody>
      </p:sp>
    </p:spTree>
    <p:extLst>
      <p:ext uri="{BB962C8B-B14F-4D97-AF65-F5344CB8AC3E}">
        <p14:creationId xmlns:p14="http://schemas.microsoft.com/office/powerpoint/2010/main" val="509837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4000" b="1" dirty="0">
                <a:latin typeface="Arial" panose="020B0604020202020204" pitchFamily="34" charset="0"/>
                <a:cs typeface="Arial" panose="020B0604020202020204" pitchFamily="34" charset="0"/>
              </a:rPr>
              <a:t>Summary and close</a:t>
            </a:r>
          </a:p>
        </p:txBody>
      </p:sp>
      <p:sp>
        <p:nvSpPr>
          <p:cNvPr id="5" name="Subtitle 4"/>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6900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Overarching project plan</a:t>
            </a:r>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14976487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102936" y="1687398"/>
            <a:ext cx="4506012" cy="36933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Service evaluation meeting</a:t>
            </a:r>
          </a:p>
        </p:txBody>
      </p:sp>
      <p:sp>
        <p:nvSpPr>
          <p:cNvPr id="10" name="TextBox 9"/>
          <p:cNvSpPr txBox="1"/>
          <p:nvPr/>
        </p:nvSpPr>
        <p:spPr>
          <a:xfrm>
            <a:off x="6228368" y="1687398"/>
            <a:ext cx="4506012" cy="369332"/>
          </a:xfrm>
          <a:prstGeom prst="rect">
            <a:avLst/>
          </a:prstGeom>
          <a:noFill/>
        </p:spPr>
        <p:txBody>
          <a:bodyPr wrap="square" rtlCol="0">
            <a:spAutoFit/>
          </a:bodyPr>
          <a:lstStyle>
            <a:defPPr>
              <a:defRPr lang="en-US"/>
            </a:defPPr>
            <a:lvl1pPr algn="ctr"/>
          </a:lstStyle>
          <a:p>
            <a:r>
              <a:rPr lang="en-GB" b="1" dirty="0">
                <a:latin typeface="Arial" panose="020B0604020202020204" pitchFamily="34" charset="0"/>
                <a:cs typeface="Arial" panose="020B0604020202020204" pitchFamily="34" charset="0"/>
              </a:rPr>
              <a:t>Implementation planning meeting</a:t>
            </a:r>
          </a:p>
        </p:txBody>
      </p:sp>
    </p:spTree>
    <p:extLst>
      <p:ext uri="{BB962C8B-B14F-4D97-AF65-F5344CB8AC3E}">
        <p14:creationId xmlns:p14="http://schemas.microsoft.com/office/powerpoint/2010/main" val="2401995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Meeting objectives</a:t>
            </a:r>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37395211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7985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Meeting agenda</a:t>
            </a:r>
          </a:p>
        </p:txBody>
      </p:sp>
      <p:graphicFrame>
        <p:nvGraphicFramePr>
          <p:cNvPr id="6" name="Table 5"/>
          <p:cNvGraphicFramePr>
            <a:graphicFrameLocks noGrp="1"/>
          </p:cNvGraphicFramePr>
          <p:nvPr>
            <p:extLst>
              <p:ext uri="{D42A27DB-BD31-4B8C-83A1-F6EECF244321}">
                <p14:modId xmlns:p14="http://schemas.microsoft.com/office/powerpoint/2010/main" val="1511036669"/>
              </p:ext>
            </p:extLst>
          </p:nvPr>
        </p:nvGraphicFramePr>
        <p:xfrm>
          <a:off x="1752600" y="1576811"/>
          <a:ext cx="8686800" cy="4351916"/>
        </p:xfrm>
        <a:graphic>
          <a:graphicData uri="http://schemas.openxmlformats.org/drawingml/2006/table">
            <a:tbl>
              <a:tblPr firstRow="1" firstCol="1">
                <a:tableStyleId>{B301B821-A1FF-4177-AEE7-76D212191A09}</a:tableStyleId>
              </a:tblPr>
              <a:tblGrid>
                <a:gridCol w="959665">
                  <a:extLst>
                    <a:ext uri="{9D8B030D-6E8A-4147-A177-3AD203B41FA5}">
                      <a16:colId xmlns:a16="http://schemas.microsoft.com/office/drawing/2014/main" val="2949756768"/>
                    </a:ext>
                  </a:extLst>
                </a:gridCol>
                <a:gridCol w="5804046">
                  <a:extLst>
                    <a:ext uri="{9D8B030D-6E8A-4147-A177-3AD203B41FA5}">
                      <a16:colId xmlns:a16="http://schemas.microsoft.com/office/drawing/2014/main" val="1466757227"/>
                    </a:ext>
                  </a:extLst>
                </a:gridCol>
                <a:gridCol w="1923089">
                  <a:extLst>
                    <a:ext uri="{9D8B030D-6E8A-4147-A177-3AD203B41FA5}">
                      <a16:colId xmlns:a16="http://schemas.microsoft.com/office/drawing/2014/main" val="2217742925"/>
                    </a:ext>
                  </a:extLst>
                </a:gridCol>
              </a:tblGrid>
              <a:tr h="240544">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Time</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Agenda Item</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Lead</a:t>
                      </a:r>
                      <a:endParaRPr lang="en-GB" sz="1400" dirty="0">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72123539"/>
                  </a:ext>
                </a:extLst>
              </a:tr>
              <a:tr h="240544">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9.00</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Welcome, introductions and meeting objectives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2084541591"/>
                  </a:ext>
                </a:extLst>
              </a:tr>
              <a:tr h="523599">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9.15</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 vision for service change </a:t>
                      </a:r>
                      <a:br>
                        <a:rPr lang="en-GB" sz="1400" dirty="0">
                          <a:effectLst/>
                          <a:latin typeface="Arial" panose="020B0604020202020204" pitchFamily="34" charset="0"/>
                          <a:cs typeface="Arial" panose="020B0604020202020204" pitchFamily="34" charset="0"/>
                        </a:rPr>
                      </a:br>
                      <a:r>
                        <a:rPr lang="en-GB" sz="1400" dirty="0">
                          <a:effectLst/>
                          <a:latin typeface="Arial" panose="020B0604020202020204" pitchFamily="34" charset="0"/>
                          <a:cs typeface="Arial" panose="020B0604020202020204" pitchFamily="34" charset="0"/>
                        </a:rPr>
                        <a:t>Presentation (15 minutes)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2870493240"/>
                  </a:ext>
                </a:extLst>
              </a:tr>
              <a:tr h="565193">
                <a:tc>
                  <a:txBody>
                    <a:bodyPr/>
                    <a:lstStyle/>
                    <a:p>
                      <a:pPr>
                        <a:lnSpc>
                          <a:spcPct val="115000"/>
                        </a:lnSpc>
                        <a:spcBef>
                          <a:spcPts val="600"/>
                        </a:spcBef>
                        <a:spcAft>
                          <a:spcPts val="0"/>
                        </a:spcAft>
                      </a:pPr>
                      <a:r>
                        <a:rPr lang="en-GB" sz="1400">
                          <a:effectLst/>
                          <a:latin typeface="Arial" panose="020B0604020202020204" pitchFamily="34" charset="0"/>
                          <a:cs typeface="Arial" panose="020B0604020202020204" pitchFamily="34" charset="0"/>
                        </a:rPr>
                        <a:t>9.30</a:t>
                      </a:r>
                      <a:endParaRPr lang="en-GB" sz="140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Understanding the [Insert name] patient population and demographics</a:t>
                      </a:r>
                    </a:p>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Presentation and facilitated discussion (30 minutes)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2366770502"/>
                  </a:ext>
                </a:extLst>
              </a:tr>
              <a:tr h="565193">
                <a:tc>
                  <a:txBody>
                    <a:bodyPr/>
                    <a:lstStyle/>
                    <a:p>
                      <a:pPr>
                        <a:lnSpc>
                          <a:spcPct val="115000"/>
                        </a:lnSpc>
                        <a:spcBef>
                          <a:spcPts val="600"/>
                        </a:spcBef>
                        <a:spcAft>
                          <a:spcPts val="0"/>
                        </a:spcAft>
                      </a:pPr>
                      <a:r>
                        <a:rPr lang="en-GB" sz="1400">
                          <a:effectLst/>
                          <a:latin typeface="Arial" panose="020B0604020202020204" pitchFamily="34" charset="0"/>
                          <a:cs typeface="Arial" panose="020B0604020202020204" pitchFamily="34" charset="0"/>
                        </a:rPr>
                        <a:t>10.00</a:t>
                      </a:r>
                      <a:endParaRPr lang="en-GB" sz="140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Seeing the patient perspective</a:t>
                      </a:r>
                    </a:p>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Presentation and facilitated discussion (30 minutes)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3542236666"/>
                  </a:ext>
                </a:extLst>
              </a:tr>
              <a:tr h="565193">
                <a:tc>
                  <a:txBody>
                    <a:bodyPr/>
                    <a:lstStyle/>
                    <a:p>
                      <a:pPr>
                        <a:lnSpc>
                          <a:spcPct val="115000"/>
                        </a:lnSpc>
                        <a:spcBef>
                          <a:spcPts val="600"/>
                        </a:spcBef>
                        <a:spcAft>
                          <a:spcPts val="0"/>
                        </a:spcAft>
                      </a:pPr>
                      <a:r>
                        <a:rPr lang="en-GB" sz="1400">
                          <a:effectLst/>
                          <a:latin typeface="Arial" panose="020B0604020202020204" pitchFamily="34" charset="0"/>
                          <a:cs typeface="Arial" panose="020B0604020202020204" pitchFamily="34" charset="0"/>
                        </a:rPr>
                        <a:t>10.30</a:t>
                      </a:r>
                      <a:endParaRPr lang="en-GB" sz="140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 service resource use</a:t>
                      </a:r>
                    </a:p>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Presentation and facilitated discussion (60 minutes)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546627676"/>
                  </a:ext>
                </a:extLst>
              </a:tr>
              <a:tr h="240544">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11.30</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Coffee break</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 </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421232564"/>
                  </a:ext>
                </a:extLst>
              </a:tr>
              <a:tr h="565193">
                <a:tc>
                  <a:txBody>
                    <a:bodyPr/>
                    <a:lstStyle/>
                    <a:p>
                      <a:pPr>
                        <a:lnSpc>
                          <a:spcPct val="115000"/>
                        </a:lnSpc>
                        <a:spcBef>
                          <a:spcPts val="600"/>
                        </a:spcBef>
                        <a:spcAft>
                          <a:spcPts val="0"/>
                        </a:spcAft>
                      </a:pPr>
                      <a:r>
                        <a:rPr lang="en-GB" sz="1400">
                          <a:effectLst/>
                          <a:latin typeface="Arial" panose="020B0604020202020204" pitchFamily="34" charset="0"/>
                          <a:cs typeface="Arial" panose="020B0604020202020204" pitchFamily="34" charset="0"/>
                        </a:rPr>
                        <a:t>11.45</a:t>
                      </a:r>
                      <a:endParaRPr lang="en-GB" sz="140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Opportunities to optimise the service and alternative model approaches</a:t>
                      </a:r>
                    </a:p>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Brainstorming exercises and facilitated discussion (60 minutes)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 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3393063693"/>
                  </a:ext>
                </a:extLst>
              </a:tr>
              <a:tr h="605369">
                <a:tc>
                  <a:txBody>
                    <a:bodyPr/>
                    <a:lstStyle/>
                    <a:p>
                      <a:pPr>
                        <a:lnSpc>
                          <a:spcPct val="115000"/>
                        </a:lnSpc>
                        <a:spcBef>
                          <a:spcPts val="600"/>
                        </a:spcBef>
                        <a:spcAft>
                          <a:spcPts val="0"/>
                        </a:spcAft>
                      </a:pPr>
                      <a:r>
                        <a:rPr lang="en-GB" sz="1400">
                          <a:effectLst/>
                          <a:latin typeface="Arial" panose="020B0604020202020204" pitchFamily="34" charset="0"/>
                          <a:cs typeface="Arial" panose="020B0604020202020204" pitchFamily="34" charset="0"/>
                        </a:rPr>
                        <a:t>12.45</a:t>
                      </a:r>
                      <a:endParaRPr lang="en-GB" sz="140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Action planning</a:t>
                      </a:r>
                    </a:p>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Facilitated discussion and action planning (45 minutes)</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a:t>
                      </a:r>
                      <a:r>
                        <a:rPr lang="en-GB" sz="1400" dirty="0">
                          <a:effectLst/>
                          <a:highlight>
                            <a:srgbClr val="FFFF00"/>
                          </a:highlight>
                          <a:latin typeface="Arial" panose="020B0604020202020204" pitchFamily="34" charset="0"/>
                          <a:cs typeface="Arial" panose="020B0604020202020204" pitchFamily="34" charset="0"/>
                        </a:rPr>
                        <a:t>Insert</a:t>
                      </a:r>
                      <a:r>
                        <a:rPr lang="en-GB" sz="1400" baseline="0" dirty="0">
                          <a:effectLst/>
                          <a:highlight>
                            <a:srgbClr val="FFFF00"/>
                          </a:highlight>
                          <a:latin typeface="Arial" panose="020B0604020202020204" pitchFamily="34" charset="0"/>
                          <a:cs typeface="Arial" panose="020B0604020202020204" pitchFamily="34" charset="0"/>
                        </a:rPr>
                        <a:t> </a:t>
                      </a:r>
                      <a:r>
                        <a:rPr lang="en-GB" sz="1400" dirty="0">
                          <a:effectLst/>
                          <a:highlight>
                            <a:srgbClr val="FFFF00"/>
                          </a:highlight>
                          <a:latin typeface="Arial" panose="020B0604020202020204" pitchFamily="34" charset="0"/>
                          <a:cs typeface="Arial" panose="020B0604020202020204" pitchFamily="34" charset="0"/>
                        </a:rPr>
                        <a:t>name</a:t>
                      </a:r>
                      <a:r>
                        <a:rPr lang="en-GB" sz="1400" dirty="0">
                          <a:effectLst/>
                          <a:latin typeface="Arial" panose="020B0604020202020204" pitchFamily="34" charset="0"/>
                          <a:cs typeface="Arial" panose="020B0604020202020204" pitchFamily="34" charset="0"/>
                        </a:rPr>
                        <a:t>]</a:t>
                      </a:r>
                      <a:endParaRPr lang="en-GB" sz="1400" dirty="0">
                        <a:solidFill>
                          <a:srgbClr val="FF0000"/>
                        </a:solidFill>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3323466193"/>
                  </a:ext>
                </a:extLst>
              </a:tr>
              <a:tr h="240544">
                <a:tc>
                  <a:txBody>
                    <a:bodyPr/>
                    <a:lstStyle/>
                    <a:p>
                      <a:pPr>
                        <a:lnSpc>
                          <a:spcPct val="115000"/>
                        </a:lnSpc>
                        <a:spcBef>
                          <a:spcPts val="600"/>
                        </a:spcBef>
                        <a:spcAft>
                          <a:spcPts val="0"/>
                        </a:spcAft>
                      </a:pPr>
                      <a:r>
                        <a:rPr lang="en-GB" sz="1400">
                          <a:effectLst/>
                          <a:latin typeface="Arial" panose="020B0604020202020204" pitchFamily="34" charset="0"/>
                          <a:cs typeface="Arial" panose="020B0604020202020204" pitchFamily="34" charset="0"/>
                        </a:rPr>
                        <a:t>13.30</a:t>
                      </a:r>
                      <a:endParaRPr lang="en-GB" sz="140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Meeting summary and close</a:t>
                      </a:r>
                      <a:endParaRPr lang="en-GB"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Bef>
                          <a:spcPts val="600"/>
                        </a:spcBef>
                        <a:spcAft>
                          <a:spcPts val="0"/>
                        </a:spcAft>
                      </a:pPr>
                      <a:r>
                        <a:rPr lang="en-GB" sz="1400" dirty="0">
                          <a:effectLst/>
                          <a:latin typeface="Arial" panose="020B0604020202020204" pitchFamily="34" charset="0"/>
                          <a:cs typeface="Arial" panose="020B0604020202020204" pitchFamily="34" charset="0"/>
                        </a:rPr>
                        <a:t> </a:t>
                      </a:r>
                      <a:endParaRPr lang="en-GB" sz="1400" dirty="0">
                        <a:effectLst/>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63240566"/>
                  </a:ext>
                </a:extLst>
              </a:tr>
            </a:tbl>
          </a:graphicData>
        </a:graphic>
      </p:graphicFrame>
    </p:spTree>
    <p:extLst>
      <p:ext uri="{BB962C8B-B14F-4D97-AF65-F5344CB8AC3E}">
        <p14:creationId xmlns:p14="http://schemas.microsoft.com/office/powerpoint/2010/main" val="492197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Meeting housekeeping</a:t>
            </a:r>
          </a:p>
        </p:txBody>
      </p:sp>
      <p:sp>
        <p:nvSpPr>
          <p:cNvPr id="2" name="Content Placeholder 1"/>
          <p:cNvSpPr>
            <a:spLocks noGrp="1"/>
          </p:cNvSpPr>
          <p:nvPr>
            <p:ph idx="1"/>
          </p:nvPr>
        </p:nvSpPr>
        <p:spPr>
          <a:xfrm>
            <a:off x="3954562" y="5076147"/>
            <a:ext cx="6101879" cy="835207"/>
          </a:xfrm>
        </p:spPr>
        <p:txBody>
          <a:bodyPr anchor="ctr">
            <a:normAutofit/>
          </a:bodyPr>
          <a:lstStyle/>
          <a:p>
            <a:pPr marL="0" indent="0">
              <a:spcAft>
                <a:spcPts val="1200"/>
              </a:spcAft>
              <a:buNone/>
            </a:pPr>
            <a:r>
              <a:rPr lang="en-GB" sz="1600" dirty="0">
                <a:latin typeface="Arial" panose="020B0604020202020204" pitchFamily="34" charset="0"/>
                <a:cs typeface="Arial" panose="020B0604020202020204" pitchFamily="34" charset="0"/>
              </a:rPr>
              <a:t>Please ensure you know the location of the nearest fire exit</a:t>
            </a:r>
          </a:p>
        </p:txBody>
      </p:sp>
      <p:sp>
        <p:nvSpPr>
          <p:cNvPr id="18" name="Content Placeholder 1"/>
          <p:cNvSpPr txBox="1">
            <a:spLocks/>
          </p:cNvSpPr>
          <p:nvPr/>
        </p:nvSpPr>
        <p:spPr bwMode="auto">
          <a:xfrm>
            <a:off x="3954560" y="2577387"/>
            <a:ext cx="5885855" cy="95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fontAlgn="base">
              <a:spcBef>
                <a:spcPct val="80000"/>
              </a:spcBef>
              <a:spcAft>
                <a:spcPct val="0"/>
              </a:spcAft>
              <a:buFont typeface="Arial" charset="0"/>
              <a:defRPr sz="2200" kern="1200">
                <a:solidFill>
                  <a:schemeClr val="tx1"/>
                </a:solidFill>
                <a:latin typeface="+mn-lt"/>
                <a:ea typeface="+mn-ea"/>
                <a:cs typeface="+mn-cs"/>
              </a:defRPr>
            </a:lvl1pPr>
            <a:lvl2pPr marL="406400" indent="-292100" algn="l" defTabSz="457200" rtl="0" fontAlgn="base">
              <a:spcBef>
                <a:spcPct val="40000"/>
              </a:spcBef>
              <a:spcAft>
                <a:spcPct val="0"/>
              </a:spcAft>
              <a:buChar char="•"/>
              <a:defRPr sz="2200" kern="1200">
                <a:solidFill>
                  <a:schemeClr val="tx1"/>
                </a:solidFill>
                <a:latin typeface="+mn-lt"/>
                <a:ea typeface="+mn-ea"/>
                <a:cs typeface="+mn-cs"/>
              </a:defRPr>
            </a:lvl2pPr>
            <a:lvl3pPr marL="749300" indent="-228600" algn="l" defTabSz="457200" rtl="0" fontAlgn="base">
              <a:spcBef>
                <a:spcPct val="20000"/>
              </a:spcBef>
              <a:spcAft>
                <a:spcPct val="0"/>
              </a:spcAft>
              <a:buFont typeface="Arial" charset="0"/>
              <a:buChar char="–"/>
              <a:defRPr sz="2100" kern="1200">
                <a:solidFill>
                  <a:schemeClr val="tx1"/>
                </a:solidFill>
                <a:latin typeface="+mn-lt"/>
                <a:ea typeface="+mn-ea"/>
                <a:cs typeface="+mn-cs"/>
              </a:defRPr>
            </a:lvl3pPr>
            <a:lvl4pPr marL="1143000" indent="-228600" algn="l" defTabSz="457200" rtl="0" fontAlgn="base">
              <a:spcBef>
                <a:spcPct val="10000"/>
              </a:spcBef>
              <a:spcAft>
                <a:spcPct val="0"/>
              </a:spcAft>
              <a:buFont typeface="Arial" charset="0"/>
              <a:buChar char="–"/>
              <a:defRPr sz="2000" kern="1200">
                <a:solidFill>
                  <a:schemeClr val="tx1"/>
                </a:solidFill>
                <a:latin typeface="+mn-lt"/>
                <a:ea typeface="+mn-ea"/>
                <a:cs typeface="+mn-cs"/>
              </a:defRPr>
            </a:lvl4pPr>
            <a:lvl5pPr marL="1485900" indent="-228600" algn="l" defTabSz="457200" rtl="0" fontAlgn="base">
              <a:spcBef>
                <a:spcPct val="10000"/>
              </a:spcBef>
              <a:spcAft>
                <a:spcPct val="0"/>
              </a:spcAft>
              <a:buFont typeface="Arial" charset="0"/>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pPr>
            <a:r>
              <a:rPr lang="en-GB" sz="1600" dirty="0">
                <a:latin typeface="Arial" panose="020B0604020202020204" pitchFamily="34" charset="0"/>
                <a:cs typeface="Arial" panose="020B0604020202020204" pitchFamily="34" charset="0"/>
              </a:rPr>
              <a:t>We welcome your full participation, and honest, direct opinions and advice</a:t>
            </a:r>
          </a:p>
        </p:txBody>
      </p:sp>
      <p:sp>
        <p:nvSpPr>
          <p:cNvPr id="19" name="Content Placeholder 1"/>
          <p:cNvSpPr txBox="1">
            <a:spLocks/>
          </p:cNvSpPr>
          <p:nvPr/>
        </p:nvSpPr>
        <p:spPr bwMode="auto">
          <a:xfrm>
            <a:off x="3969076" y="1134175"/>
            <a:ext cx="5885855" cy="1110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fontAlgn="base">
              <a:spcBef>
                <a:spcPct val="80000"/>
              </a:spcBef>
              <a:spcAft>
                <a:spcPct val="0"/>
              </a:spcAft>
              <a:buFont typeface="Arial" charset="0"/>
              <a:defRPr sz="2200" kern="1200">
                <a:solidFill>
                  <a:schemeClr val="tx1"/>
                </a:solidFill>
                <a:latin typeface="+mn-lt"/>
                <a:ea typeface="+mn-ea"/>
                <a:cs typeface="+mn-cs"/>
              </a:defRPr>
            </a:lvl1pPr>
            <a:lvl2pPr marL="406400" indent="-292100" algn="l" defTabSz="457200" rtl="0" fontAlgn="base">
              <a:spcBef>
                <a:spcPct val="40000"/>
              </a:spcBef>
              <a:spcAft>
                <a:spcPct val="0"/>
              </a:spcAft>
              <a:buChar char="•"/>
              <a:defRPr sz="2200" kern="1200">
                <a:solidFill>
                  <a:schemeClr val="tx1"/>
                </a:solidFill>
                <a:latin typeface="+mn-lt"/>
                <a:ea typeface="+mn-ea"/>
                <a:cs typeface="+mn-cs"/>
              </a:defRPr>
            </a:lvl2pPr>
            <a:lvl3pPr marL="749300" indent="-228600" algn="l" defTabSz="457200" rtl="0" fontAlgn="base">
              <a:spcBef>
                <a:spcPct val="20000"/>
              </a:spcBef>
              <a:spcAft>
                <a:spcPct val="0"/>
              </a:spcAft>
              <a:buFont typeface="Arial" charset="0"/>
              <a:buChar char="–"/>
              <a:defRPr sz="2100" kern="1200">
                <a:solidFill>
                  <a:schemeClr val="tx1"/>
                </a:solidFill>
                <a:latin typeface="+mn-lt"/>
                <a:ea typeface="+mn-ea"/>
                <a:cs typeface="+mn-cs"/>
              </a:defRPr>
            </a:lvl3pPr>
            <a:lvl4pPr marL="1143000" indent="-228600" algn="l" defTabSz="457200" rtl="0" fontAlgn="base">
              <a:spcBef>
                <a:spcPct val="10000"/>
              </a:spcBef>
              <a:spcAft>
                <a:spcPct val="0"/>
              </a:spcAft>
              <a:buFont typeface="Arial" charset="0"/>
              <a:buChar char="–"/>
              <a:defRPr sz="2000" kern="1200">
                <a:solidFill>
                  <a:schemeClr val="tx1"/>
                </a:solidFill>
                <a:latin typeface="+mn-lt"/>
                <a:ea typeface="+mn-ea"/>
                <a:cs typeface="+mn-cs"/>
              </a:defRPr>
            </a:lvl4pPr>
            <a:lvl5pPr marL="1485900" indent="-228600" algn="l" defTabSz="457200" rtl="0" fontAlgn="base">
              <a:spcBef>
                <a:spcPct val="10000"/>
              </a:spcBef>
              <a:spcAft>
                <a:spcPct val="0"/>
              </a:spcAft>
              <a:buFont typeface="Arial" charset="0"/>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pPr>
            <a:r>
              <a:rPr lang="en-GB" sz="1600" dirty="0">
                <a:latin typeface="Arial" panose="020B0604020202020204" pitchFamily="34" charset="0"/>
                <a:cs typeface="Arial" panose="020B0604020202020204" pitchFamily="34" charset="0"/>
              </a:rPr>
              <a:t>Please place phones on silent and avoid using laptops. There will be time during the mid-morning break to respond to important messages</a:t>
            </a:r>
          </a:p>
        </p:txBody>
      </p:sp>
      <p:sp>
        <p:nvSpPr>
          <p:cNvPr id="20" name="Content Placeholder 1"/>
          <p:cNvSpPr txBox="1">
            <a:spLocks/>
          </p:cNvSpPr>
          <p:nvPr/>
        </p:nvSpPr>
        <p:spPr bwMode="auto">
          <a:xfrm>
            <a:off x="3954560" y="3879060"/>
            <a:ext cx="5741840" cy="8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fontAlgn="base">
              <a:spcBef>
                <a:spcPct val="80000"/>
              </a:spcBef>
              <a:spcAft>
                <a:spcPct val="0"/>
              </a:spcAft>
              <a:buFont typeface="Arial" charset="0"/>
              <a:defRPr sz="2200" kern="1200">
                <a:solidFill>
                  <a:schemeClr val="tx1"/>
                </a:solidFill>
                <a:latin typeface="+mn-lt"/>
                <a:ea typeface="+mn-ea"/>
                <a:cs typeface="+mn-cs"/>
              </a:defRPr>
            </a:lvl1pPr>
            <a:lvl2pPr marL="406400" indent="-292100" algn="l" defTabSz="457200" rtl="0" fontAlgn="base">
              <a:spcBef>
                <a:spcPct val="40000"/>
              </a:spcBef>
              <a:spcAft>
                <a:spcPct val="0"/>
              </a:spcAft>
              <a:buChar char="•"/>
              <a:defRPr sz="2200" kern="1200">
                <a:solidFill>
                  <a:schemeClr val="tx1"/>
                </a:solidFill>
                <a:latin typeface="+mn-lt"/>
                <a:ea typeface="+mn-ea"/>
                <a:cs typeface="+mn-cs"/>
              </a:defRPr>
            </a:lvl2pPr>
            <a:lvl3pPr marL="749300" indent="-228600" algn="l" defTabSz="457200" rtl="0" fontAlgn="base">
              <a:spcBef>
                <a:spcPct val="20000"/>
              </a:spcBef>
              <a:spcAft>
                <a:spcPct val="0"/>
              </a:spcAft>
              <a:buFont typeface="Arial" charset="0"/>
              <a:buChar char="–"/>
              <a:defRPr sz="2100" kern="1200">
                <a:solidFill>
                  <a:schemeClr val="tx1"/>
                </a:solidFill>
                <a:latin typeface="+mn-lt"/>
                <a:ea typeface="+mn-ea"/>
                <a:cs typeface="+mn-cs"/>
              </a:defRPr>
            </a:lvl3pPr>
            <a:lvl4pPr marL="1143000" indent="-228600" algn="l" defTabSz="457200" rtl="0" fontAlgn="base">
              <a:spcBef>
                <a:spcPct val="10000"/>
              </a:spcBef>
              <a:spcAft>
                <a:spcPct val="0"/>
              </a:spcAft>
              <a:buFont typeface="Arial" charset="0"/>
              <a:buChar char="–"/>
              <a:defRPr sz="2000" kern="1200">
                <a:solidFill>
                  <a:schemeClr val="tx1"/>
                </a:solidFill>
                <a:latin typeface="+mn-lt"/>
                <a:ea typeface="+mn-ea"/>
                <a:cs typeface="+mn-cs"/>
              </a:defRPr>
            </a:lvl4pPr>
            <a:lvl5pPr marL="1485900" indent="-228600" algn="l" defTabSz="457200" rtl="0" fontAlgn="base">
              <a:spcBef>
                <a:spcPct val="10000"/>
              </a:spcBef>
              <a:spcAft>
                <a:spcPct val="0"/>
              </a:spcAft>
              <a:buFont typeface="Arial" charset="0"/>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pPr>
            <a:r>
              <a:rPr lang="en-GB" sz="1600" dirty="0">
                <a:latin typeface="Arial" panose="020B0604020202020204" pitchFamily="34" charset="0"/>
                <a:cs typeface="Arial" panose="020B0604020202020204" pitchFamily="34" charset="0"/>
              </a:rPr>
              <a:t>Please help us to keep to meeting timings. We may need to park some issues to discuss later</a:t>
            </a:r>
          </a:p>
        </p:txBody>
      </p:sp>
      <p:pic>
        <p:nvPicPr>
          <p:cNvPr id="5" name="Graphic 4" descr="Chat"/>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66383" y="2688685"/>
            <a:ext cx="737300" cy="737300"/>
          </a:xfrm>
          <a:prstGeom prst="rect">
            <a:avLst/>
          </a:prstGeom>
        </p:spPr>
      </p:pic>
      <p:pic>
        <p:nvPicPr>
          <p:cNvPr id="11" name="Graphic 10" descr="Alarm Clock"/>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71785" y="3911662"/>
            <a:ext cx="742635" cy="742635"/>
          </a:xfrm>
          <a:prstGeom prst="rect">
            <a:avLst/>
          </a:prstGeom>
        </p:spPr>
      </p:pic>
      <p:pic>
        <p:nvPicPr>
          <p:cNvPr id="22" name="Graphic 21" descr="Receive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28156" y="1494191"/>
            <a:ext cx="628996" cy="628996"/>
          </a:xfrm>
          <a:prstGeom prst="rect">
            <a:avLst/>
          </a:prstGeom>
        </p:spPr>
      </p:pic>
      <p:pic>
        <p:nvPicPr>
          <p:cNvPr id="24" name="Graphic 23" descr="Fire"/>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606822" y="5158013"/>
            <a:ext cx="671476" cy="671476"/>
          </a:xfrm>
          <a:prstGeom prst="rect">
            <a:avLst/>
          </a:prstGeom>
        </p:spPr>
      </p:pic>
      <p:sp>
        <p:nvSpPr>
          <p:cNvPr id="21" name="Oval 20">
            <a:extLst>
              <a:ext uri="{FF2B5EF4-FFF2-40B4-BE49-F238E27FC236}">
                <a16:creationId xmlns:a16="http://schemas.microsoft.com/office/drawing/2014/main" id="{A9E04491-1BB9-479B-A351-1A89F240B3F8}"/>
              </a:ext>
            </a:extLst>
          </p:cNvPr>
          <p:cNvSpPr/>
          <p:nvPr/>
        </p:nvSpPr>
        <p:spPr>
          <a:xfrm>
            <a:off x="2534573" y="1406403"/>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3" name="Oval 22">
            <a:extLst>
              <a:ext uri="{FF2B5EF4-FFF2-40B4-BE49-F238E27FC236}">
                <a16:creationId xmlns:a16="http://schemas.microsoft.com/office/drawing/2014/main" id="{D207699F-8527-41CD-8A8E-325B6254B953}"/>
              </a:ext>
            </a:extLst>
          </p:cNvPr>
          <p:cNvSpPr/>
          <p:nvPr/>
        </p:nvSpPr>
        <p:spPr>
          <a:xfrm>
            <a:off x="2534573" y="2643237"/>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5" name="Oval 24">
            <a:extLst>
              <a:ext uri="{FF2B5EF4-FFF2-40B4-BE49-F238E27FC236}">
                <a16:creationId xmlns:a16="http://schemas.microsoft.com/office/drawing/2014/main" id="{1826EAB2-AE0F-41AE-A342-A6776C686B1B}"/>
              </a:ext>
            </a:extLst>
          </p:cNvPr>
          <p:cNvSpPr/>
          <p:nvPr/>
        </p:nvSpPr>
        <p:spPr>
          <a:xfrm>
            <a:off x="2534573" y="3885373"/>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6" name="Oval 25">
            <a:extLst>
              <a:ext uri="{FF2B5EF4-FFF2-40B4-BE49-F238E27FC236}">
                <a16:creationId xmlns:a16="http://schemas.microsoft.com/office/drawing/2014/main" id="{E5D19C3D-54C6-4515-8CB1-893048C1B381}"/>
              </a:ext>
            </a:extLst>
          </p:cNvPr>
          <p:cNvSpPr/>
          <p:nvPr/>
        </p:nvSpPr>
        <p:spPr>
          <a:xfrm>
            <a:off x="2534573" y="5127509"/>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7888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4000" b="1" dirty="0">
                <a:solidFill>
                  <a:srgbClr val="FF0000"/>
                </a:solidFill>
                <a:latin typeface="Arial" panose="020B0604020202020204" pitchFamily="34" charset="0"/>
                <a:cs typeface="Arial" panose="020B0604020202020204" pitchFamily="34" charset="0"/>
              </a:rPr>
              <a:t>[</a:t>
            </a:r>
            <a:r>
              <a:rPr lang="en-GB" sz="4000" b="1" dirty="0">
                <a:solidFill>
                  <a:srgbClr val="FF0000"/>
                </a:solidFill>
                <a:highlight>
                  <a:srgbClr val="FFFF00"/>
                </a:highlight>
                <a:latin typeface="Arial" panose="020B0604020202020204" pitchFamily="34" charset="0"/>
                <a:cs typeface="Arial" panose="020B0604020202020204" pitchFamily="34" charset="0"/>
              </a:rPr>
              <a:t>Insert name</a:t>
            </a:r>
            <a:r>
              <a:rPr lang="en-GB" sz="4000" b="1" dirty="0">
                <a:solidFill>
                  <a:srgbClr val="FF0000"/>
                </a:solidFill>
                <a:latin typeface="Arial" panose="020B0604020202020204" pitchFamily="34" charset="0"/>
                <a:cs typeface="Arial" panose="020B0604020202020204" pitchFamily="34" charset="0"/>
              </a:rPr>
              <a:t>] </a:t>
            </a:r>
            <a:r>
              <a:rPr lang="en-GB" sz="4000" b="1" dirty="0">
                <a:latin typeface="Arial" panose="020B0604020202020204" pitchFamily="34" charset="0"/>
                <a:cs typeface="Arial" panose="020B0604020202020204" pitchFamily="34" charset="0"/>
              </a:rPr>
              <a:t>vision for service change</a:t>
            </a:r>
          </a:p>
        </p:txBody>
      </p:sp>
      <p:sp>
        <p:nvSpPr>
          <p:cNvPr id="5" name="Subtitle 4"/>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1027920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Cancer outcomes in the UK are poor compared to other countries</a:t>
            </a:r>
          </a:p>
        </p:txBody>
      </p:sp>
      <p:sp>
        <p:nvSpPr>
          <p:cNvPr id="7" name="Text Placeholder 6">
            <a:extLst>
              <a:ext uri="{FF2B5EF4-FFF2-40B4-BE49-F238E27FC236}">
                <a16:creationId xmlns:a16="http://schemas.microsoft.com/office/drawing/2014/main" id="{A445B004-49A6-4132-9CB2-F4F0CFF502A7}"/>
              </a:ext>
            </a:extLst>
          </p:cNvPr>
          <p:cNvSpPr>
            <a:spLocks noGrp="1"/>
          </p:cNvSpPr>
          <p:nvPr>
            <p:ph sz="half" idx="1"/>
          </p:nvPr>
        </p:nvSpPr>
        <p:spPr>
          <a:xfrm>
            <a:off x="838200" y="1828800"/>
            <a:ext cx="5110018" cy="3585068"/>
          </a:xfrm>
        </p:spPr>
        <p:txBody>
          <a:bodyPr>
            <a:normAutofit/>
          </a:bodyPr>
          <a:lstStyle/>
          <a:p>
            <a:pPr marL="457200" lvl="1" indent="0">
              <a:buNone/>
            </a:pPr>
            <a:r>
              <a:rPr lang="en-GB" sz="1600" dirty="0">
                <a:latin typeface="Arial" panose="020B0604020202020204" pitchFamily="34" charset="0"/>
                <a:cs typeface="Arial" panose="020B0604020202020204" pitchFamily="34" charset="0"/>
              </a:rPr>
              <a:t>While five-year cancer survival rates have improved over time, outcomes in the UK are poor compared with other high-income countries</a:t>
            </a:r>
            <a:r>
              <a:rPr lang="en-GB" sz="1600" baseline="30000" dirty="0">
                <a:latin typeface="Arial" panose="020B0604020202020204" pitchFamily="34" charset="0"/>
                <a:cs typeface="Arial" panose="020B0604020202020204" pitchFamily="34" charset="0"/>
              </a:rPr>
              <a:t>1</a:t>
            </a:r>
          </a:p>
          <a:p>
            <a:pPr marL="457200" lvl="1" indent="0">
              <a:buNone/>
            </a:pPr>
            <a:endParaRPr lang="en-GB" sz="1600" dirty="0">
              <a:latin typeface="Arial" panose="020B0604020202020204" pitchFamily="34" charset="0"/>
              <a:cs typeface="Arial" panose="020B0604020202020204" pitchFamily="34" charset="0"/>
            </a:endParaRPr>
          </a:p>
          <a:p>
            <a:pPr marL="457200" lvl="1" indent="0">
              <a:buNone/>
            </a:pPr>
            <a:endParaRPr lang="en-GB" sz="1600" dirty="0">
              <a:latin typeface="Arial" panose="020B0604020202020204" pitchFamily="34" charset="0"/>
              <a:cs typeface="Arial" panose="020B0604020202020204" pitchFamily="34" charset="0"/>
            </a:endParaRPr>
          </a:p>
          <a:p>
            <a:pPr marL="457200" lvl="1" indent="0">
              <a:buNone/>
            </a:pPr>
            <a:r>
              <a:rPr lang="en-GB" sz="1600" dirty="0">
                <a:latin typeface="Arial" panose="020B0604020202020204" pitchFamily="34" charset="0"/>
                <a:cs typeface="Arial" panose="020B0604020202020204" pitchFamily="34" charset="0"/>
              </a:rPr>
              <a:t>Between 2010–2014, 5 year survival for stomach cancer reached 20.8% in the UK compared with 32.8% in Australia and 29.8% in Canada</a:t>
            </a:r>
            <a:r>
              <a:rPr lang="en-GB" sz="1600" baseline="30000" dirty="0">
                <a:latin typeface="Arial" panose="020B0604020202020204" pitchFamily="34" charset="0"/>
                <a:cs typeface="Arial" panose="020B0604020202020204" pitchFamily="34" charset="0"/>
              </a:rPr>
              <a:t>1</a:t>
            </a:r>
            <a:r>
              <a:rPr lang="en-GB" sz="1600" dirty="0">
                <a:latin typeface="Arial" panose="020B0604020202020204" pitchFamily="34" charset="0"/>
                <a:cs typeface="Arial" panose="020B0604020202020204" pitchFamily="34" charset="0"/>
              </a:rPr>
              <a:t> </a:t>
            </a:r>
          </a:p>
        </p:txBody>
      </p:sp>
      <p:pic>
        <p:nvPicPr>
          <p:cNvPr id="2050" name="Picture 2" descr="Britain has lowest survival rates for common cancers | News | The ...">
            <a:extLst>
              <a:ext uri="{FF2B5EF4-FFF2-40B4-BE49-F238E27FC236}">
                <a16:creationId xmlns:a16="http://schemas.microsoft.com/office/drawing/2014/main" id="{28BE41F2-94FC-4E96-8856-4510831EBD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001" b="8978"/>
          <a:stretch/>
        </p:blipFill>
        <p:spPr bwMode="auto">
          <a:xfrm>
            <a:off x="6347691" y="1828800"/>
            <a:ext cx="4572000" cy="365857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F712FD6D-0B2D-4544-9737-ADB0833146FF}"/>
              </a:ext>
            </a:extLst>
          </p:cNvPr>
          <p:cNvSpPr/>
          <p:nvPr/>
        </p:nvSpPr>
        <p:spPr>
          <a:xfrm>
            <a:off x="6975226" y="1490246"/>
            <a:ext cx="3316934" cy="307777"/>
          </a:xfrm>
          <a:prstGeom prst="rect">
            <a:avLst/>
          </a:prstGeom>
        </p:spPr>
        <p:txBody>
          <a:bodyPr wrap="none">
            <a:spAutoFit/>
          </a:bodyPr>
          <a:lstStyle/>
          <a:p>
            <a:pPr algn="ctr">
              <a:defRPr sz="1400" b="0" i="0" u="none" strike="noStrike" kern="1200" spc="0" baseline="0">
                <a:solidFill>
                  <a:srgbClr val="112A3E">
                    <a:lumMod val="65000"/>
                    <a:lumOff val="35000"/>
                  </a:srgbClr>
                </a:solidFill>
                <a:latin typeface="+mn-lt"/>
                <a:ea typeface="+mn-ea"/>
                <a:cs typeface="+mn-cs"/>
              </a:defRPr>
            </a:pPr>
            <a:r>
              <a:rPr lang="en-GB" sz="1400" b="1" dirty="0">
                <a:solidFill>
                  <a:schemeClr val="accent2"/>
                </a:solidFill>
                <a:latin typeface="Arial" panose="020B0604020202020204" pitchFamily="34" charset="0"/>
                <a:cs typeface="Arial" panose="020B0604020202020204" pitchFamily="34" charset="0"/>
              </a:rPr>
              <a:t>Five-year cancer survival, 2010–2014</a:t>
            </a:r>
            <a:endParaRPr lang="en-GB" sz="1200" b="1" dirty="0">
              <a:solidFill>
                <a:schemeClr val="accent2"/>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EFCFF3A-FF2E-4CA9-A68B-29AE27184E2A}"/>
              </a:ext>
            </a:extLst>
          </p:cNvPr>
          <p:cNvSpPr txBox="1"/>
          <p:nvPr/>
        </p:nvSpPr>
        <p:spPr>
          <a:xfrm>
            <a:off x="9374909" y="5487373"/>
            <a:ext cx="1544782" cy="400110"/>
          </a:xfrm>
          <a:prstGeom prst="rect">
            <a:avLst/>
          </a:prstGeom>
          <a:noFill/>
        </p:spPr>
        <p:txBody>
          <a:bodyPr wrap="square" rtlCol="0">
            <a:spAutoFit/>
          </a:bodyPr>
          <a:lstStyle/>
          <a:p>
            <a:pPr algn="r"/>
            <a:r>
              <a:rPr lang="en-GB" sz="1000" dirty="0">
                <a:latin typeface="Arial" panose="020B0604020202020204" pitchFamily="34" charset="0"/>
                <a:cs typeface="Arial" panose="020B0604020202020204" pitchFamily="34" charset="0"/>
              </a:rPr>
              <a:t>Source: Lancet Oncology</a:t>
            </a:r>
            <a:r>
              <a:rPr lang="en-GB" sz="1000" baseline="30000" dirty="0">
                <a:latin typeface="Arial" panose="020B0604020202020204" pitchFamily="34" charset="0"/>
                <a:cs typeface="Arial" panose="020B0604020202020204" pitchFamily="34" charset="0"/>
              </a:rPr>
              <a:t>1</a:t>
            </a:r>
            <a:endParaRPr lang="en-GB" sz="1000" dirty="0">
              <a:latin typeface="Arial" panose="020B0604020202020204" pitchFamily="34" charset="0"/>
              <a:cs typeface="Arial" panose="020B0604020202020204" pitchFamily="34" charset="0"/>
            </a:endParaRPr>
          </a:p>
        </p:txBody>
      </p:sp>
      <p:pic>
        <p:nvPicPr>
          <p:cNvPr id="5" name="Graphic 4" descr="Earth globe Africa and Europe">
            <a:extLst>
              <a:ext uri="{FF2B5EF4-FFF2-40B4-BE49-F238E27FC236}">
                <a16:creationId xmlns:a16="http://schemas.microsoft.com/office/drawing/2014/main" id="{06CC896B-C64E-45DF-A802-5F83487DEB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8350" y="1849726"/>
            <a:ext cx="696424" cy="696424"/>
          </a:xfrm>
          <a:prstGeom prst="rect">
            <a:avLst/>
          </a:prstGeom>
        </p:spPr>
      </p:pic>
      <p:pic>
        <p:nvPicPr>
          <p:cNvPr id="10" name="Graphic 9" descr="Podium">
            <a:extLst>
              <a:ext uri="{FF2B5EF4-FFF2-40B4-BE49-F238E27FC236}">
                <a16:creationId xmlns:a16="http://schemas.microsoft.com/office/drawing/2014/main" id="{187C7838-8E04-4DE6-84D6-33D7129D946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9708" y="3148376"/>
            <a:ext cx="559186" cy="559186"/>
          </a:xfrm>
          <a:prstGeom prst="rect">
            <a:avLst/>
          </a:prstGeom>
        </p:spPr>
      </p:pic>
      <p:sp>
        <p:nvSpPr>
          <p:cNvPr id="18" name="TextBox 17">
            <a:extLst>
              <a:ext uri="{FF2B5EF4-FFF2-40B4-BE49-F238E27FC236}">
                <a16:creationId xmlns:a16="http://schemas.microsoft.com/office/drawing/2014/main" id="{135F8AAF-ECF7-42EF-9C26-5BBE8937C223}"/>
              </a:ext>
            </a:extLst>
          </p:cNvPr>
          <p:cNvSpPr txBox="1"/>
          <p:nvPr/>
        </p:nvSpPr>
        <p:spPr>
          <a:xfrm>
            <a:off x="142875" y="6102925"/>
            <a:ext cx="9715500" cy="3693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UK, United Kingdom</a:t>
            </a:r>
          </a:p>
          <a:p>
            <a:r>
              <a:rPr lang="en-GB" sz="900" dirty="0">
                <a:latin typeface="Arial" panose="020B0604020202020204" pitchFamily="34" charset="0"/>
                <a:cs typeface="Arial" panose="020B0604020202020204" pitchFamily="34" charset="0"/>
              </a:rPr>
              <a:t>1. Arnold M et al. Lancet Oncol 2019; 11: 1492-1505</a:t>
            </a:r>
          </a:p>
        </p:txBody>
      </p:sp>
      <p:sp>
        <p:nvSpPr>
          <p:cNvPr id="11" name="Oval 10">
            <a:extLst>
              <a:ext uri="{FF2B5EF4-FFF2-40B4-BE49-F238E27FC236}">
                <a16:creationId xmlns:a16="http://schemas.microsoft.com/office/drawing/2014/main" id="{31AA2375-2BB4-4987-8CD7-58763FF23120}"/>
              </a:ext>
            </a:extLst>
          </p:cNvPr>
          <p:cNvSpPr/>
          <p:nvPr/>
        </p:nvSpPr>
        <p:spPr>
          <a:xfrm>
            <a:off x="428575" y="1790744"/>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12" name="Oval 11">
            <a:extLst>
              <a:ext uri="{FF2B5EF4-FFF2-40B4-BE49-F238E27FC236}">
                <a16:creationId xmlns:a16="http://schemas.microsoft.com/office/drawing/2014/main" id="{4BCB22D4-9AE8-4F57-925D-1085F5E3BDDE}"/>
              </a:ext>
            </a:extLst>
          </p:cNvPr>
          <p:cNvSpPr/>
          <p:nvPr/>
        </p:nvSpPr>
        <p:spPr>
          <a:xfrm>
            <a:off x="428575" y="3021806"/>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425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Arial" panose="020B0604020202020204" pitchFamily="34" charset="0"/>
                <a:cs typeface="Arial" panose="020B0604020202020204" pitchFamily="34" charset="0"/>
              </a:rPr>
              <a:t>The NHS Long Term Plan includes specific ambitions for cancer</a:t>
            </a:r>
          </a:p>
        </p:txBody>
      </p:sp>
      <p:sp>
        <p:nvSpPr>
          <p:cNvPr id="7" name="Text Placeholder 6">
            <a:extLst>
              <a:ext uri="{FF2B5EF4-FFF2-40B4-BE49-F238E27FC236}">
                <a16:creationId xmlns:a16="http://schemas.microsoft.com/office/drawing/2014/main" id="{A445B004-49A6-4132-9CB2-F4F0CFF502A7}"/>
              </a:ext>
            </a:extLst>
          </p:cNvPr>
          <p:cNvSpPr>
            <a:spLocks noGrp="1"/>
          </p:cNvSpPr>
          <p:nvPr>
            <p:ph idx="1"/>
          </p:nvPr>
        </p:nvSpPr>
        <p:spPr>
          <a:xfrm>
            <a:off x="1811046" y="1380226"/>
            <a:ext cx="9542754" cy="1052253"/>
          </a:xfrm>
        </p:spPr>
        <p:txBody>
          <a:bodyPr>
            <a:noAutofit/>
          </a:bodyPr>
          <a:lstStyle/>
          <a:p>
            <a:pPr marL="0" indent="0" fontAlgn="base">
              <a:spcBef>
                <a:spcPts val="600"/>
              </a:spcBef>
              <a:buClr>
                <a:schemeClr val="tx2"/>
              </a:buClr>
              <a:buNone/>
            </a:pPr>
            <a:r>
              <a:rPr lang="en-GB" sz="1600" dirty="0">
                <a:latin typeface="Arial" panose="020B0604020202020204" pitchFamily="34" charset="0"/>
                <a:cs typeface="Arial" panose="020B0604020202020204" pitchFamily="34" charset="0"/>
              </a:rPr>
              <a:t>The key ambitions of the NHS Long Term Plan are that by 2028:</a:t>
            </a:r>
            <a:r>
              <a:rPr lang="en-GB" sz="1600" baseline="30000" dirty="0">
                <a:latin typeface="Arial" panose="020B0604020202020204" pitchFamily="34" charset="0"/>
                <a:cs typeface="Arial" panose="020B0604020202020204" pitchFamily="34" charset="0"/>
              </a:rPr>
              <a:t>1</a:t>
            </a:r>
            <a:endParaRPr lang="en-GB" sz="1600" dirty="0">
              <a:latin typeface="Arial" panose="020B0604020202020204" pitchFamily="34" charset="0"/>
              <a:cs typeface="Arial" panose="020B0604020202020204" pitchFamily="34" charset="0"/>
            </a:endParaRPr>
          </a:p>
          <a:p>
            <a:pPr fontAlgn="base">
              <a:spcBef>
                <a:spcPts val="600"/>
              </a:spcBef>
              <a:buClr>
                <a:schemeClr val="tx2"/>
              </a:buClr>
            </a:pPr>
            <a:r>
              <a:rPr lang="en-GB" sz="1600" dirty="0">
                <a:latin typeface="Arial" panose="020B0604020202020204" pitchFamily="34" charset="0"/>
                <a:cs typeface="Arial" panose="020B0604020202020204" pitchFamily="34" charset="0"/>
              </a:rPr>
              <a:t>55,000 more people each year will survive their cancer for five years or more</a:t>
            </a:r>
          </a:p>
          <a:p>
            <a:pPr fontAlgn="base">
              <a:spcBef>
                <a:spcPts val="600"/>
              </a:spcBef>
              <a:buClr>
                <a:schemeClr val="tx2"/>
              </a:buClr>
            </a:pPr>
            <a:r>
              <a:rPr lang="en-GB" sz="1600" dirty="0">
                <a:latin typeface="Arial" panose="020B0604020202020204" pitchFamily="34" charset="0"/>
                <a:cs typeface="Arial" panose="020B0604020202020204" pitchFamily="34" charset="0"/>
              </a:rPr>
              <a:t>75% of people with cancer will be diagnosed at an early stage (stage one or two)</a:t>
            </a:r>
          </a:p>
        </p:txBody>
      </p:sp>
      <p:pic>
        <p:nvPicPr>
          <p:cNvPr id="4" name="Graphic 3" descr="Target">
            <a:extLst>
              <a:ext uri="{FF2B5EF4-FFF2-40B4-BE49-F238E27FC236}">
                <a16:creationId xmlns:a16="http://schemas.microsoft.com/office/drawing/2014/main" id="{65414B59-0D7B-48B1-8263-13D8A69F4B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7784" y="1452058"/>
            <a:ext cx="815975" cy="815975"/>
          </a:xfrm>
          <a:prstGeom prst="rect">
            <a:avLst/>
          </a:prstGeom>
        </p:spPr>
      </p:pic>
      <p:sp>
        <p:nvSpPr>
          <p:cNvPr id="6" name="TextBox 5">
            <a:extLst>
              <a:ext uri="{FF2B5EF4-FFF2-40B4-BE49-F238E27FC236}">
                <a16:creationId xmlns:a16="http://schemas.microsoft.com/office/drawing/2014/main" id="{01402BC6-87BB-49F1-A0B9-64B3FCBAD269}"/>
              </a:ext>
            </a:extLst>
          </p:cNvPr>
          <p:cNvSpPr txBox="1"/>
          <p:nvPr/>
        </p:nvSpPr>
        <p:spPr>
          <a:xfrm>
            <a:off x="754265" y="2548591"/>
            <a:ext cx="10515604" cy="338554"/>
          </a:xfrm>
          <a:prstGeom prst="rect">
            <a:avLst/>
          </a:prstGeom>
          <a:noFill/>
        </p:spPr>
        <p:txBody>
          <a:bodyPr wrap="square" rtlCol="0">
            <a:spAutoFit/>
          </a:bodyPr>
          <a:lstStyle/>
          <a:p>
            <a:r>
              <a:rPr lang="en-GB" sz="1600" b="1" dirty="0">
                <a:solidFill>
                  <a:schemeClr val="accent2"/>
                </a:solidFill>
                <a:latin typeface="Arial" panose="020B0604020202020204" pitchFamily="34" charset="0"/>
                <a:cs typeface="Arial" panose="020B0604020202020204" pitchFamily="34" charset="0"/>
              </a:rPr>
              <a:t>How will this be achieved?</a:t>
            </a:r>
            <a:r>
              <a:rPr lang="en-GB" sz="1600" b="1" baseline="30000" dirty="0">
                <a:solidFill>
                  <a:schemeClr val="accent2"/>
                </a:solidFill>
                <a:latin typeface="Arial" panose="020B0604020202020204" pitchFamily="34" charset="0"/>
                <a:cs typeface="Arial" panose="020B0604020202020204" pitchFamily="34" charset="0"/>
              </a:rPr>
              <a:t>1</a:t>
            </a:r>
            <a:endParaRPr lang="en-GB" sz="1600" b="1" dirty="0">
              <a:solidFill>
                <a:schemeClr val="accent2"/>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9EDCC7E2-3B05-46FC-BAA0-495ACA81520E}"/>
              </a:ext>
            </a:extLst>
          </p:cNvPr>
          <p:cNvSpPr txBox="1"/>
          <p:nvPr/>
        </p:nvSpPr>
        <p:spPr>
          <a:xfrm>
            <a:off x="142875" y="6123543"/>
            <a:ext cx="9715500" cy="3693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NHS, National Health Service</a:t>
            </a:r>
          </a:p>
          <a:p>
            <a:r>
              <a:rPr lang="en-GB" sz="900" dirty="0">
                <a:latin typeface="Arial" panose="020B0604020202020204" pitchFamily="34" charset="0"/>
                <a:cs typeface="Arial" panose="020B0604020202020204" pitchFamily="34" charset="0"/>
              </a:rPr>
              <a:t>1. NHS. NHS Long Term Plan. 2019. Available at: https://www.longtermplan.nhs.uk/ (accessed May 2020).  </a:t>
            </a:r>
          </a:p>
        </p:txBody>
      </p:sp>
      <p:pic>
        <p:nvPicPr>
          <p:cNvPr id="10" name="Graphic 9" descr="Magnifying glass">
            <a:extLst>
              <a:ext uri="{FF2B5EF4-FFF2-40B4-BE49-F238E27FC236}">
                <a16:creationId xmlns:a16="http://schemas.microsoft.com/office/drawing/2014/main" id="{9F037374-2BAD-4D6D-9F92-CE4B59623C3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9313" y="3131014"/>
            <a:ext cx="334710" cy="334710"/>
          </a:xfrm>
          <a:prstGeom prst="rect">
            <a:avLst/>
          </a:prstGeom>
        </p:spPr>
      </p:pic>
      <p:pic>
        <p:nvPicPr>
          <p:cNvPr id="13" name="Graphic 12" descr="Hospital">
            <a:extLst>
              <a:ext uri="{FF2B5EF4-FFF2-40B4-BE49-F238E27FC236}">
                <a16:creationId xmlns:a16="http://schemas.microsoft.com/office/drawing/2014/main" id="{67B36848-77D5-4A20-AA8B-87641D58D0D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1117" y="3651542"/>
            <a:ext cx="332906" cy="332906"/>
          </a:xfrm>
          <a:prstGeom prst="rect">
            <a:avLst/>
          </a:prstGeom>
        </p:spPr>
      </p:pic>
      <p:pic>
        <p:nvPicPr>
          <p:cNvPr id="26" name="Graphic 25" descr="Eye dropper">
            <a:extLst>
              <a:ext uri="{FF2B5EF4-FFF2-40B4-BE49-F238E27FC236}">
                <a16:creationId xmlns:a16="http://schemas.microsoft.com/office/drawing/2014/main" id="{ECFB2BFF-1C48-403F-884D-0136C36C11E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5151" y="5250784"/>
            <a:ext cx="337000" cy="337000"/>
          </a:xfrm>
          <a:prstGeom prst="rect">
            <a:avLst/>
          </a:prstGeom>
        </p:spPr>
      </p:pic>
      <p:sp>
        <p:nvSpPr>
          <p:cNvPr id="38" name="Rectangle 37">
            <a:extLst>
              <a:ext uri="{FF2B5EF4-FFF2-40B4-BE49-F238E27FC236}">
                <a16:creationId xmlns:a16="http://schemas.microsoft.com/office/drawing/2014/main" id="{E10D72D9-6F30-4345-B526-F2D648484AB5}"/>
              </a:ext>
            </a:extLst>
          </p:cNvPr>
          <p:cNvSpPr/>
          <p:nvPr/>
        </p:nvSpPr>
        <p:spPr>
          <a:xfrm>
            <a:off x="1388557" y="3068714"/>
            <a:ext cx="9965242" cy="338554"/>
          </a:xfrm>
          <a:prstGeom prst="rect">
            <a:avLst/>
          </a:prstGeom>
        </p:spPr>
        <p:txBody>
          <a:bodyPr wrap="square">
            <a:spAutoFit/>
          </a:bodyPr>
          <a:lstStyle/>
          <a:p>
            <a:pPr>
              <a:spcAft>
                <a:spcPts val="600"/>
              </a:spcAft>
              <a:buClr>
                <a:srgbClr val="0063C3"/>
              </a:buClr>
            </a:pPr>
            <a:r>
              <a:rPr lang="en-GB" sz="1600" dirty="0">
                <a:latin typeface="Arial" panose="020B0604020202020204" pitchFamily="34" charset="0"/>
                <a:cs typeface="Arial" panose="020B0604020202020204" pitchFamily="34" charset="0"/>
              </a:rPr>
              <a:t>Increased bowel screening, cervical cancer screenings and lung health checks</a:t>
            </a:r>
          </a:p>
        </p:txBody>
      </p:sp>
      <p:sp>
        <p:nvSpPr>
          <p:cNvPr id="39" name="Rectangle 38">
            <a:extLst>
              <a:ext uri="{FF2B5EF4-FFF2-40B4-BE49-F238E27FC236}">
                <a16:creationId xmlns:a16="http://schemas.microsoft.com/office/drawing/2014/main" id="{FD62389A-19A1-485C-A013-281043665BE8}"/>
              </a:ext>
            </a:extLst>
          </p:cNvPr>
          <p:cNvSpPr/>
          <p:nvPr/>
        </p:nvSpPr>
        <p:spPr>
          <a:xfrm>
            <a:off x="1399729" y="3647975"/>
            <a:ext cx="9228058" cy="338554"/>
          </a:xfrm>
          <a:prstGeom prst="rect">
            <a:avLst/>
          </a:prstGeom>
        </p:spPr>
        <p:txBody>
          <a:bodyPr wrap="square">
            <a:spAutoFit/>
          </a:bodyPr>
          <a:lstStyle/>
          <a:p>
            <a:pPr>
              <a:spcAft>
                <a:spcPts val="600"/>
              </a:spcAft>
              <a:buClr>
                <a:srgbClr val="0063C3"/>
              </a:buClr>
            </a:pPr>
            <a:r>
              <a:rPr lang="en-GB" sz="1600" dirty="0">
                <a:latin typeface="Arial" panose="020B0604020202020204" pitchFamily="34" charset="0"/>
                <a:cs typeface="Arial" panose="020B0604020202020204" pitchFamily="34" charset="0"/>
              </a:rPr>
              <a:t>Creation of </a:t>
            </a:r>
            <a:r>
              <a:rPr lang="en-GB" sz="1600" b="1" dirty="0">
                <a:latin typeface="Arial" panose="020B0604020202020204" pitchFamily="34" charset="0"/>
                <a:cs typeface="Arial" panose="020B0604020202020204" pitchFamily="34" charset="0"/>
              </a:rPr>
              <a:t>Rapid Diagnostic Centres </a:t>
            </a:r>
          </a:p>
        </p:txBody>
      </p:sp>
      <p:sp>
        <p:nvSpPr>
          <p:cNvPr id="40" name="Rectangle 39">
            <a:extLst>
              <a:ext uri="{FF2B5EF4-FFF2-40B4-BE49-F238E27FC236}">
                <a16:creationId xmlns:a16="http://schemas.microsoft.com/office/drawing/2014/main" id="{E05BF1EA-1971-4FF0-88DC-142C23C368AD}"/>
              </a:ext>
            </a:extLst>
          </p:cNvPr>
          <p:cNvSpPr/>
          <p:nvPr/>
        </p:nvSpPr>
        <p:spPr>
          <a:xfrm>
            <a:off x="1405789" y="5316410"/>
            <a:ext cx="9948009" cy="338554"/>
          </a:xfrm>
          <a:prstGeom prst="rect">
            <a:avLst/>
          </a:prstGeom>
        </p:spPr>
        <p:txBody>
          <a:bodyPr wrap="square">
            <a:spAutoFit/>
          </a:bodyPr>
          <a:lstStyle/>
          <a:p>
            <a:pPr>
              <a:spcAft>
                <a:spcPts val="600"/>
              </a:spcAft>
              <a:buClr>
                <a:srgbClr val="0063C3"/>
              </a:buClr>
            </a:pPr>
            <a:r>
              <a:rPr lang="en-GB" sz="1600" b="1" dirty="0">
                <a:latin typeface="Arial" panose="020B0604020202020204" pitchFamily="34" charset="0"/>
                <a:cs typeface="Arial" panose="020B0604020202020204" pitchFamily="34" charset="0"/>
              </a:rPr>
              <a:t>Safer and more precise treatments </a:t>
            </a:r>
            <a:r>
              <a:rPr lang="en-GB" sz="1600" dirty="0">
                <a:latin typeface="Arial" panose="020B0604020202020204" pitchFamily="34" charset="0"/>
                <a:cs typeface="Arial" panose="020B0604020202020204" pitchFamily="34" charset="0"/>
              </a:rPr>
              <a:t>including advanced radiotherapy techniques and immunotherapies </a:t>
            </a:r>
          </a:p>
        </p:txBody>
      </p:sp>
      <p:sp>
        <p:nvSpPr>
          <p:cNvPr id="41" name="Rectangle 40">
            <a:extLst>
              <a:ext uri="{FF2B5EF4-FFF2-40B4-BE49-F238E27FC236}">
                <a16:creationId xmlns:a16="http://schemas.microsoft.com/office/drawing/2014/main" id="{A2946401-3BAF-41A8-B34C-CB946778013A}"/>
              </a:ext>
            </a:extLst>
          </p:cNvPr>
          <p:cNvSpPr/>
          <p:nvPr/>
        </p:nvSpPr>
        <p:spPr>
          <a:xfrm>
            <a:off x="1399729" y="4206749"/>
            <a:ext cx="9965242" cy="338554"/>
          </a:xfrm>
          <a:prstGeom prst="rect">
            <a:avLst/>
          </a:prstGeom>
        </p:spPr>
        <p:txBody>
          <a:bodyPr wrap="square">
            <a:spAutoFit/>
          </a:bodyPr>
          <a:lstStyle/>
          <a:p>
            <a:pPr>
              <a:spcAft>
                <a:spcPts val="600"/>
              </a:spcAft>
              <a:buClr>
                <a:srgbClr val="0063C3"/>
              </a:buClr>
            </a:pPr>
            <a:r>
              <a:rPr lang="en-GB" sz="1600" dirty="0">
                <a:latin typeface="Arial" panose="020B0604020202020204" pitchFamily="34" charset="0"/>
                <a:cs typeface="Arial" panose="020B0604020202020204" pitchFamily="34" charset="0"/>
              </a:rPr>
              <a:t>Introduce </a:t>
            </a:r>
            <a:r>
              <a:rPr lang="en-GB" sz="1600" b="1" dirty="0">
                <a:latin typeface="Arial" panose="020B0604020202020204" pitchFamily="34" charset="0"/>
                <a:cs typeface="Arial" panose="020B0604020202020204" pitchFamily="34" charset="0"/>
              </a:rPr>
              <a:t>a new, faster diagnosis standard </a:t>
            </a:r>
            <a:r>
              <a:rPr lang="en-GB" sz="1600" dirty="0">
                <a:latin typeface="Arial" panose="020B0604020202020204" pitchFamily="34" charset="0"/>
                <a:cs typeface="Arial" panose="020B0604020202020204" pitchFamily="34" charset="0"/>
              </a:rPr>
              <a:t>to diagnose patients within 28 days</a:t>
            </a:r>
            <a:endParaRPr lang="en-GB" sz="1600" b="1" dirty="0">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232F93AF-EC0A-4E06-88D6-97E97197155D}"/>
              </a:ext>
            </a:extLst>
          </p:cNvPr>
          <p:cNvSpPr/>
          <p:nvPr/>
        </p:nvSpPr>
        <p:spPr>
          <a:xfrm>
            <a:off x="1399729" y="4759782"/>
            <a:ext cx="9965242" cy="338554"/>
          </a:xfrm>
          <a:prstGeom prst="rect">
            <a:avLst/>
          </a:prstGeom>
        </p:spPr>
        <p:txBody>
          <a:bodyPr wrap="square">
            <a:spAutoFit/>
          </a:bodyPr>
          <a:lstStyle/>
          <a:p>
            <a:pPr>
              <a:spcAft>
                <a:spcPts val="600"/>
              </a:spcAft>
              <a:buClr>
                <a:srgbClr val="0063C3"/>
              </a:buClr>
            </a:pPr>
            <a:r>
              <a:rPr lang="en-GB" sz="1600" dirty="0">
                <a:latin typeface="Arial" panose="020B0604020202020204" pitchFamily="34" charset="0"/>
                <a:cs typeface="Arial" panose="020B0604020202020204" pitchFamily="34" charset="0"/>
              </a:rPr>
              <a:t>Give patients more say over the care they receive with </a:t>
            </a:r>
            <a:r>
              <a:rPr lang="en-GB" sz="1600" b="1" dirty="0">
                <a:latin typeface="Arial" panose="020B0604020202020204" pitchFamily="34" charset="0"/>
                <a:cs typeface="Arial" panose="020B0604020202020204" pitchFamily="34" charset="0"/>
              </a:rPr>
              <a:t>personalised care packages</a:t>
            </a:r>
          </a:p>
        </p:txBody>
      </p:sp>
      <p:pic>
        <p:nvPicPr>
          <p:cNvPr id="44" name="Graphic 43" descr="Person with idea">
            <a:extLst>
              <a:ext uri="{FF2B5EF4-FFF2-40B4-BE49-F238E27FC236}">
                <a16:creationId xmlns:a16="http://schemas.microsoft.com/office/drawing/2014/main" id="{0C13F49F-5011-42F8-9BB1-04DFAD61CA6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59313" y="4732609"/>
            <a:ext cx="339445" cy="339445"/>
          </a:xfrm>
          <a:prstGeom prst="rect">
            <a:avLst/>
          </a:prstGeom>
        </p:spPr>
      </p:pic>
      <p:pic>
        <p:nvPicPr>
          <p:cNvPr id="46" name="Graphic 45" descr="Monthly calendar">
            <a:extLst>
              <a:ext uri="{FF2B5EF4-FFF2-40B4-BE49-F238E27FC236}">
                <a16:creationId xmlns:a16="http://schemas.microsoft.com/office/drawing/2014/main" id="{26741252-34E9-4BB8-B02F-19216A55D3E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92900" y="4226295"/>
            <a:ext cx="281503" cy="281503"/>
          </a:xfrm>
          <a:prstGeom prst="rect">
            <a:avLst/>
          </a:prstGeom>
        </p:spPr>
      </p:pic>
      <p:sp>
        <p:nvSpPr>
          <p:cNvPr id="22" name="Oval 21">
            <a:extLst>
              <a:ext uri="{FF2B5EF4-FFF2-40B4-BE49-F238E27FC236}">
                <a16:creationId xmlns:a16="http://schemas.microsoft.com/office/drawing/2014/main" id="{4E731007-F5F2-401B-A4CD-C8744177049D}"/>
              </a:ext>
            </a:extLst>
          </p:cNvPr>
          <p:cNvSpPr/>
          <p:nvPr/>
        </p:nvSpPr>
        <p:spPr>
          <a:xfrm>
            <a:off x="729835" y="1447085"/>
            <a:ext cx="815975" cy="814388"/>
          </a:xfrm>
          <a:prstGeom prst="ellipse">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4" name="Oval 23">
            <a:extLst>
              <a:ext uri="{FF2B5EF4-FFF2-40B4-BE49-F238E27FC236}">
                <a16:creationId xmlns:a16="http://schemas.microsoft.com/office/drawing/2014/main" id="{93CE4A2E-23D7-4F99-9BD0-47B4543C40A2}"/>
              </a:ext>
            </a:extLst>
          </p:cNvPr>
          <p:cNvSpPr/>
          <p:nvPr/>
        </p:nvSpPr>
        <p:spPr>
          <a:xfrm>
            <a:off x="903625" y="3075325"/>
            <a:ext cx="446087" cy="446088"/>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7" name="Oval 26">
            <a:extLst>
              <a:ext uri="{FF2B5EF4-FFF2-40B4-BE49-F238E27FC236}">
                <a16:creationId xmlns:a16="http://schemas.microsoft.com/office/drawing/2014/main" id="{EEADF6E0-92DE-4C13-89EF-33C38CAFAC59}"/>
              </a:ext>
            </a:extLst>
          </p:cNvPr>
          <p:cNvSpPr/>
          <p:nvPr/>
        </p:nvSpPr>
        <p:spPr>
          <a:xfrm>
            <a:off x="903625" y="3607005"/>
            <a:ext cx="446087" cy="446088"/>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8" name="Oval 27">
            <a:extLst>
              <a:ext uri="{FF2B5EF4-FFF2-40B4-BE49-F238E27FC236}">
                <a16:creationId xmlns:a16="http://schemas.microsoft.com/office/drawing/2014/main" id="{31CD3955-38CB-4979-940C-BCA7B6F40E32}"/>
              </a:ext>
            </a:extLst>
          </p:cNvPr>
          <p:cNvSpPr/>
          <p:nvPr/>
        </p:nvSpPr>
        <p:spPr>
          <a:xfrm>
            <a:off x="903625" y="4132681"/>
            <a:ext cx="446087" cy="446088"/>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29" name="Oval 28">
            <a:extLst>
              <a:ext uri="{FF2B5EF4-FFF2-40B4-BE49-F238E27FC236}">
                <a16:creationId xmlns:a16="http://schemas.microsoft.com/office/drawing/2014/main" id="{946C0B51-318A-450D-9FD0-4D823966BBF6}"/>
              </a:ext>
            </a:extLst>
          </p:cNvPr>
          <p:cNvSpPr/>
          <p:nvPr/>
        </p:nvSpPr>
        <p:spPr>
          <a:xfrm>
            <a:off x="910609" y="4672205"/>
            <a:ext cx="446087" cy="446088"/>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32" name="Oval 31">
            <a:extLst>
              <a:ext uri="{FF2B5EF4-FFF2-40B4-BE49-F238E27FC236}">
                <a16:creationId xmlns:a16="http://schemas.microsoft.com/office/drawing/2014/main" id="{EEC9084D-CDB5-444B-BB7A-C4D282EA4E76}"/>
              </a:ext>
            </a:extLst>
          </p:cNvPr>
          <p:cNvSpPr/>
          <p:nvPr/>
        </p:nvSpPr>
        <p:spPr>
          <a:xfrm>
            <a:off x="910609" y="5203885"/>
            <a:ext cx="446087" cy="446088"/>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9123198"/>
      </p:ext>
    </p:extLst>
  </p:cSld>
  <p:clrMapOvr>
    <a:masterClrMapping/>
  </p:clrMapOvr>
</p:sld>
</file>

<file path=ppt/theme/theme1.xml><?xml version="1.0" encoding="utf-8"?>
<a:theme xmlns:a="http://schemas.openxmlformats.org/drawingml/2006/main" name="Office Theme">
  <a:themeElements>
    <a:clrScheme name="AAA">
      <a:dk1>
        <a:srgbClr val="707173"/>
      </a:dk1>
      <a:lt1>
        <a:srgbClr val="FFFFFF"/>
      </a:lt1>
      <a:dk2>
        <a:srgbClr val="A1D862"/>
      </a:dk2>
      <a:lt2>
        <a:srgbClr val="2E3192"/>
      </a:lt2>
      <a:accent1>
        <a:srgbClr val="A1D862"/>
      </a:accent1>
      <a:accent2>
        <a:srgbClr val="E47923"/>
      </a:accent2>
      <a:accent3>
        <a:srgbClr val="009BDE"/>
      </a:accent3>
      <a:accent4>
        <a:srgbClr val="A3ABB1"/>
      </a:accent4>
      <a:accent5>
        <a:srgbClr val="FFDB61"/>
      </a:accent5>
      <a:accent6>
        <a:srgbClr val="D8D7E1"/>
      </a:accent6>
      <a:hlink>
        <a:srgbClr val="F9AE00"/>
      </a:hlink>
      <a:folHlink>
        <a:srgbClr val="A2D45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68301FDFD71B4E88EEC40DDDD8D6C4" ma:contentTypeVersion="10" ma:contentTypeDescription="Create a new document." ma:contentTypeScope="" ma:versionID="587ad465da8723623a2bbe085594af09">
  <xsd:schema xmlns:xsd="http://www.w3.org/2001/XMLSchema" xmlns:xs="http://www.w3.org/2001/XMLSchema" xmlns:p="http://schemas.microsoft.com/office/2006/metadata/properties" xmlns:ns3="961df496-c4ce-42bb-969f-14552dd0895c" targetNamespace="http://schemas.microsoft.com/office/2006/metadata/properties" ma:root="true" ma:fieldsID="93515b477d4715b057710c9765950609" ns3:_="">
    <xsd:import namespace="961df496-c4ce-42bb-969f-14552dd0895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1df496-c4ce-42bb-969f-14552dd089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9BC5D3-A977-4A8E-B5E0-959C4FAEE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1df496-c4ce-42bb-969f-14552dd089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C5F620-2A57-4F30-9FB5-283F2C3F509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61df496-c4ce-42bb-969f-14552dd0895c"/>
    <ds:schemaRef ds:uri="http://www.w3.org/XML/1998/namespace"/>
    <ds:schemaRef ds:uri="http://purl.org/dc/dcmitype/"/>
  </ds:schemaRefs>
</ds:datastoreItem>
</file>

<file path=customXml/itemProps3.xml><?xml version="1.0" encoding="utf-8"?>
<ds:datastoreItem xmlns:ds="http://schemas.openxmlformats.org/officeDocument/2006/customXml" ds:itemID="{BD59B2BD-03B8-4D5F-83AC-96FCA43365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4525</TotalTime>
  <Words>1563</Words>
  <Application>Microsoft Macintosh PowerPoint</Application>
  <PresentationFormat>Widescreen</PresentationFormat>
  <Paragraphs>188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Optimising Models of Care for Molecular Radiotherapy services at [Insert Name]</vt:lpstr>
      <vt:lpstr>Welcome and introductions</vt:lpstr>
      <vt:lpstr>Overarching project plan</vt:lpstr>
      <vt:lpstr>Meeting objectives</vt:lpstr>
      <vt:lpstr>Meeting agenda</vt:lpstr>
      <vt:lpstr>Meeting housekeeping</vt:lpstr>
      <vt:lpstr>[Insert name] vision for service change</vt:lpstr>
      <vt:lpstr>Cancer outcomes in the UK are poor compared to other countries</vt:lpstr>
      <vt:lpstr>The NHS Long Term Plan includes specific ambitions for cancer</vt:lpstr>
      <vt:lpstr>Optimising patient-centred services across the NHS is a key component of NHS policy</vt:lpstr>
      <vt:lpstr>The NHS must embrace change to overcome the challenges of increasing pressure on services and growing demand </vt:lpstr>
      <vt:lpstr>The expansion of molecular radiotherapy services can support the NHS in meeting key cancer policy objectives</vt:lpstr>
      <vt:lpstr>Efficient implementation of new models of care can help address longer waiting times or reduced service quality  </vt:lpstr>
      <vt:lpstr>Key challenges the [insert name] molecular radiotherapy service currently faces</vt:lpstr>
      <vt:lpstr>Current service evaluation</vt:lpstr>
      <vt:lpstr>The current [insert name] molecular radiotherapy service</vt:lpstr>
      <vt:lpstr>Coffee break</vt:lpstr>
      <vt:lpstr>Opportunities to optimise the service and alternative service models</vt:lpstr>
      <vt:lpstr>What are the key opportunities for service improvement?</vt:lpstr>
      <vt:lpstr>Molecular radiotherapy services can be optimised to improve capacity</vt:lpstr>
      <vt:lpstr>Action planning</vt:lpstr>
      <vt:lpstr>Action planning – implementation and responsibilities</vt:lpstr>
      <vt:lpstr>Summary and close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Zoe Whittington</dc:creator>
  <cp:lastModifiedBy>Lynsey Marriott</cp:lastModifiedBy>
  <cp:revision>113</cp:revision>
  <dcterms:created xsi:type="dcterms:W3CDTF">2017-04-04T09:38:22Z</dcterms:created>
  <dcterms:modified xsi:type="dcterms:W3CDTF">2021-08-24T09:08:13Z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0x0101003668301FDFD71B4E88EEC40DDDD8D6C4</vt:lpwstr>
  </property>
  <property fmtid="{D5CDD505-2E9C-101B-9397-08002B2CF9AE}" pid="3" name="MSIP_Label_80a0d41b-3816-4c83-aa40-c3f27fcb97e7_Enabled">
    <vt:lpwstr>true</vt:lpwstr>
  </property>
  <property fmtid="{D5CDD505-2E9C-101B-9397-08002B2CF9AE}" pid="4" name="MSIP_Label_80a0d41b-3816-4c83-aa40-c3f27fcb97e7_SetDate">
    <vt:lpwstr>2020-08-17T06:50:03Z</vt:lpwstr>
  </property>
  <property fmtid="{D5CDD505-2E9C-101B-9397-08002B2CF9AE}" pid="5" name="MSIP_Label_80a0d41b-3816-4c83-aa40-c3f27fcb97e7_Method">
    <vt:lpwstr>Standard</vt:lpwstr>
  </property>
  <property fmtid="{D5CDD505-2E9C-101B-9397-08002B2CF9AE}" pid="6" name="MSIP_Label_80a0d41b-3816-4c83-aa40-c3f27fcb97e7_Name">
    <vt:lpwstr>INC10788229</vt:lpwstr>
  </property>
  <property fmtid="{D5CDD505-2E9C-101B-9397-08002B2CF9AE}" pid="7" name="MSIP_Label_80a0d41b-3816-4c83-aa40-c3f27fcb97e7_SiteId">
    <vt:lpwstr>b98f0765-0764-4153-ac9c-4713ff722c48</vt:lpwstr>
  </property>
  <property fmtid="{D5CDD505-2E9C-101B-9397-08002B2CF9AE}" pid="8" name="MSIP_Label_80a0d41b-3816-4c83-aa40-c3f27fcb97e7_ActionId">
    <vt:lpwstr>7e19f044-d8c6-4ea4-b753-75d1d982140d</vt:lpwstr>
  </property>
  <property fmtid="{D5CDD505-2E9C-101B-9397-08002B2CF9AE}" pid="9" name="MSIP_Label_80a0d41b-3816-4c83-aa40-c3f27fcb97e7_ContentBits">
    <vt:lpwstr>0</vt:lpwstr>
  </property>
</Properties>
</file>